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  <p:sldMasterId id="2147483677" r:id="rId4"/>
  </p:sldMasterIdLst>
  <p:notesMasterIdLst>
    <p:notesMasterId r:id="rId8"/>
  </p:notesMasterIdLst>
  <p:handoutMasterIdLst>
    <p:handoutMasterId r:id="rId27"/>
  </p:handoutMasterIdLst>
  <p:sldIdLst>
    <p:sldId id="256" r:id="rId5"/>
    <p:sldId id="291" r:id="rId6"/>
    <p:sldId id="315" r:id="rId7"/>
    <p:sldId id="282" r:id="rId9"/>
    <p:sldId id="274" r:id="rId10"/>
    <p:sldId id="320" r:id="rId11"/>
    <p:sldId id="281" r:id="rId12"/>
    <p:sldId id="341" r:id="rId13"/>
    <p:sldId id="339" r:id="rId14"/>
    <p:sldId id="325" r:id="rId15"/>
    <p:sldId id="326" r:id="rId16"/>
    <p:sldId id="342" r:id="rId17"/>
    <p:sldId id="331" r:id="rId18"/>
    <p:sldId id="343" r:id="rId19"/>
    <p:sldId id="344" r:id="rId20"/>
    <p:sldId id="345" r:id="rId21"/>
    <p:sldId id="346" r:id="rId22"/>
    <p:sldId id="333" r:id="rId23"/>
    <p:sldId id="334" r:id="rId24"/>
    <p:sldId id="302" r:id="rId25"/>
    <p:sldId id="307" r:id="rId26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A0C9"/>
    <a:srgbClr val="00B0F0"/>
    <a:srgbClr val="2683C6"/>
    <a:srgbClr val="2D82AA"/>
    <a:srgbClr val="FFFF00"/>
    <a:srgbClr val="157E9F"/>
    <a:srgbClr val="E73A1C"/>
    <a:srgbClr val="0D5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952"/>
    </p:cViewPr>
  </p:sorterViewPr>
  <p:notesViewPr>
    <p:cSldViewPr snapToGrid="0">
      <p:cViewPr varScale="1">
        <p:scale>
          <a:sx n="54" d="100"/>
          <a:sy n="54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1" Type="http://schemas.openxmlformats.org/officeDocument/2006/relationships/tags" Target="tags/tag4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F32554-1B9C-4777-9968-E297D0A885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722E4A-EEF8-472F-BB2E-CD7785939A3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5B417-E68A-488E-A459-491396F912C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385CC-C8C5-49A4-920E-3A454C22C8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在前面的课程中我们已经学习了制作这样简单的注册页面，那么如何将这样的页面设置成漂亮的字体、样式呢？</a:t>
            </a:r>
            <a:endParaRPr lang="zh-CN" altLang="en-US" dirty="0"/>
          </a:p>
          <a:p>
            <a:r>
              <a:rPr lang="zh-CN" altLang="en-US" dirty="0"/>
              <a:t>今天我们来一起学习设置页面字体样式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FB6191-5AC5-4F41-A113-2F7AB19C5F7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385CC-C8C5-49A4-920E-3A454C22C8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tags" Target="../tags/tag1.xm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image9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962150"/>
            <a:ext cx="12192000" cy="310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2440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8476343" y="0"/>
            <a:ext cx="3715657" cy="68580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>
            <a:off x="9361714" y="0"/>
            <a:ext cx="2830287" cy="6858000"/>
          </a:xfrm>
          <a:prstGeom prst="triangle">
            <a:avLst>
              <a:gd name="adj" fmla="val 100000"/>
            </a:avLst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flipH="1" flipV="1">
            <a:off x="-1" y="0"/>
            <a:ext cx="3222171" cy="68580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flipH="1" flipV="1">
            <a:off x="0" y="0"/>
            <a:ext cx="2830287" cy="6858000"/>
          </a:xfrm>
          <a:prstGeom prst="triangle">
            <a:avLst>
              <a:gd name="adj" fmla="val 100000"/>
            </a:avLst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3028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472440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6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标注</a:t>
            </a:r>
            <a:endParaRPr lang="zh-CN" altLang="en-US" sz="18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字体使用 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行距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背景图片出处</a:t>
            </a: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声明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英文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Calibri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中文 微软雅黑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正文 </a:t>
            </a:r>
            <a:r>
              <a:rPr lang="en-US" altLang="zh-CN" sz="1335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1.3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33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cn.bing.com</a:t>
            </a: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互联网是一个开放共享的平台</a:t>
            </a:r>
            <a:endParaRPr lang="zh-CN" altLang="en-US" sz="1335" dirty="0">
              <a:solidFill>
                <a:prstClr val="white"/>
              </a:solidFill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Office</a:t>
            </a:r>
            <a:r>
              <a:rPr lang="en-US" altLang="zh-CN" sz="1335" dirty="0">
                <a:solidFill>
                  <a:prstClr val="white"/>
                </a:solidFill>
              </a:rPr>
              <a:t>PLUS </a:t>
            </a:r>
            <a:r>
              <a:rPr lang="zh-CN" altLang="en-US" sz="1335" dirty="0">
                <a:solidFill>
                  <a:prstClr val="white"/>
                </a:solidFill>
              </a:rPr>
              <a:t>部分设计灵感与元素来源于网络</a:t>
            </a:r>
            <a:endParaRPr lang="zh-CN" altLang="en-US" sz="1335" dirty="0">
              <a:solidFill>
                <a:prstClr val="white"/>
              </a:solidFill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65" dirty="0" err="1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OfficePLUS</a:t>
            </a:r>
            <a:endParaRPr lang="zh-CN" altLang="en-US" sz="1065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  <a:endParaRPr kumimoji="1" lang="zh-CN" altLang="en-US" sz="1335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150" y="188913"/>
            <a:ext cx="1584325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要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flipV="1">
            <a:off x="11328400" y="6188075"/>
            <a:ext cx="0" cy="889000"/>
          </a:xfrm>
          <a:prstGeom prst="line">
            <a:avLst/>
          </a:prstGeom>
          <a:ln w="12700"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14100" y="6357937"/>
            <a:ext cx="54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1BA0C9"/>
                </a:solidFill>
              </a:defRPr>
            </a:lvl1pPr>
          </a:lstStyle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>
            <a:off x="11328400" y="6188075"/>
            <a:ext cx="495300" cy="469900"/>
          </a:xfrm>
          <a:prstGeom prst="rtTriangle">
            <a:avLst/>
          </a:prstGeom>
          <a:noFill/>
          <a:ln>
            <a:solidFill>
              <a:srgbClr val="1BA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54" b="7957"/>
          <a:stretch>
            <a:fillRect/>
          </a:stretch>
        </p:blipFill>
        <p:spPr bwMode="auto">
          <a:xfrm>
            <a:off x="1" y="17240"/>
            <a:ext cx="12234219" cy="684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1" y="-1"/>
            <a:ext cx="12192000" cy="6858001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0" r="15908"/>
          <a:stretch>
            <a:fillRect/>
          </a:stretch>
        </p:blipFill>
        <p:spPr>
          <a:xfrm>
            <a:off x="-584199" y="-16661"/>
            <a:ext cx="41275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584200" y="-25400"/>
            <a:ext cx="4135557" cy="6899639"/>
          </a:xfrm>
          <a:prstGeom prst="rect">
            <a:avLst/>
          </a:prstGeom>
          <a:solidFill>
            <a:srgbClr val="157E9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11328400" y="6188075"/>
            <a:ext cx="0" cy="889000"/>
          </a:xfrm>
          <a:prstGeom prst="line">
            <a:avLst/>
          </a:prstGeom>
          <a:ln w="12700"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214100" y="6357937"/>
            <a:ext cx="54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1BA0C9"/>
                </a:solidFill>
              </a:defRPr>
            </a:lvl1pPr>
          </a:lstStyle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  <p:sp>
        <p:nvSpPr>
          <p:cNvPr id="7" name="直角三角形 6"/>
          <p:cNvSpPr/>
          <p:nvPr userDrawn="1"/>
        </p:nvSpPr>
        <p:spPr>
          <a:xfrm>
            <a:off x="11328400" y="6188075"/>
            <a:ext cx="495300" cy="469900"/>
          </a:xfrm>
          <a:prstGeom prst="rtTriangle">
            <a:avLst/>
          </a:prstGeom>
          <a:noFill/>
          <a:ln>
            <a:solidFill>
              <a:srgbClr val="1BA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81435" y="0"/>
            <a:ext cx="1701796" cy="836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2015847" y="0"/>
            <a:ext cx="182195" cy="548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" y="6597352"/>
            <a:ext cx="12185158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5843874" y="6470436"/>
            <a:ext cx="504253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61BC1D0-4AE0-4CA0-BD1D-5B89170BC9F7}" type="slidenum">
              <a:rPr lang="zh-CN" altLang="en-US" sz="1100" smtClean="0">
                <a:solidFill>
                  <a:srgbClr val="4BACC6">
                    <a:lumMod val="75000"/>
                  </a:srgbClr>
                </a:solidFill>
              </a:rPr>
            </a:fld>
            <a:endParaRPr lang="zh-CN" altLang="en-US" sz="1800" dirty="0">
              <a:solidFill>
                <a:srgbClr val="4BACC6">
                  <a:lumMod val="75000"/>
                </a:srgb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 flipH="1">
            <a:off x="7104506" y="534166"/>
            <a:ext cx="50024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 userDrawn="1"/>
        </p:nvSpPr>
        <p:spPr>
          <a:xfrm>
            <a:off x="8545229" y="101376"/>
            <a:ext cx="1801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smtClean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为什么要职业化</a:t>
            </a:r>
            <a:endParaRPr lang="zh-CN" altLang="en-US" sz="1800" b="1" dirty="0">
              <a:solidFill>
                <a:srgbClr val="2159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二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81435" y="0"/>
            <a:ext cx="1701796" cy="836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2015847" y="0"/>
            <a:ext cx="182195" cy="548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" y="6597352"/>
            <a:ext cx="12185158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5843874" y="6470436"/>
            <a:ext cx="504253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61BC1D0-4AE0-4CA0-BD1D-5B89170BC9F7}" type="slidenum">
              <a:rPr lang="zh-CN" altLang="en-US" sz="1100" smtClean="0">
                <a:solidFill>
                  <a:srgbClr val="4BACC6">
                    <a:lumMod val="75000"/>
                  </a:srgbClr>
                </a:solidFill>
              </a:rPr>
            </a:fld>
            <a:endParaRPr lang="zh-CN" altLang="en-US" sz="1800" dirty="0">
              <a:solidFill>
                <a:srgbClr val="4BACC6">
                  <a:lumMod val="75000"/>
                </a:srgb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 flipH="1">
            <a:off x="7104506" y="534166"/>
            <a:ext cx="50024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 userDrawn="1"/>
        </p:nvSpPr>
        <p:spPr>
          <a:xfrm>
            <a:off x="8545229" y="101376"/>
            <a:ext cx="1570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smtClean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职业化的形象</a:t>
            </a:r>
            <a:endParaRPr lang="zh-CN" altLang="en-US" sz="1800" b="1" dirty="0">
              <a:solidFill>
                <a:srgbClr val="2159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三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81435" y="0"/>
            <a:ext cx="1701796" cy="836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2015847" y="0"/>
            <a:ext cx="182195" cy="548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" y="6597352"/>
            <a:ext cx="12185158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5843874" y="6470436"/>
            <a:ext cx="504253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61BC1D0-4AE0-4CA0-BD1D-5B89170BC9F7}" type="slidenum">
              <a:rPr lang="zh-CN" altLang="en-US" sz="1100" smtClean="0">
                <a:solidFill>
                  <a:srgbClr val="4BACC6">
                    <a:lumMod val="75000"/>
                  </a:srgbClr>
                </a:solidFill>
              </a:rPr>
            </a:fld>
            <a:endParaRPr lang="zh-CN" altLang="en-US" sz="1800" dirty="0">
              <a:solidFill>
                <a:srgbClr val="4BACC6">
                  <a:lumMod val="75000"/>
                </a:srgb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 flipH="1">
            <a:off x="7104506" y="534166"/>
            <a:ext cx="50024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 userDrawn="1"/>
        </p:nvSpPr>
        <p:spPr>
          <a:xfrm>
            <a:off x="8545229" y="101376"/>
            <a:ext cx="1570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smtClean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职业化的技能</a:t>
            </a:r>
            <a:endParaRPr lang="zh-CN" altLang="en-US" sz="1800" b="1" dirty="0">
              <a:solidFill>
                <a:srgbClr val="2159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四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81435" y="0"/>
            <a:ext cx="1701796" cy="836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2015847" y="0"/>
            <a:ext cx="182195" cy="548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" y="6597352"/>
            <a:ext cx="12185158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5843874" y="6470436"/>
            <a:ext cx="504253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61BC1D0-4AE0-4CA0-BD1D-5B89170BC9F7}" type="slidenum">
              <a:rPr lang="zh-CN" altLang="en-US" sz="1100" smtClean="0">
                <a:solidFill>
                  <a:srgbClr val="4BACC6">
                    <a:lumMod val="75000"/>
                  </a:srgbClr>
                </a:solidFill>
              </a:rPr>
            </a:fld>
            <a:endParaRPr lang="zh-CN" altLang="en-US" sz="1800" dirty="0">
              <a:solidFill>
                <a:srgbClr val="4BACC6">
                  <a:lumMod val="75000"/>
                </a:srgbClr>
              </a:solidFill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 flipH="1">
            <a:off x="7104506" y="534166"/>
            <a:ext cx="50024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 userDrawn="1"/>
        </p:nvSpPr>
        <p:spPr>
          <a:xfrm>
            <a:off x="8545229" y="101376"/>
            <a:ext cx="1570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800" b="1" smtClean="0">
                <a:solidFill>
                  <a:srgbClr val="2159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职业化的态度</a:t>
            </a:r>
            <a:endParaRPr lang="zh-CN" altLang="en-US" sz="1800" b="1" dirty="0">
              <a:solidFill>
                <a:srgbClr val="2159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讲师简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837362" y="0"/>
            <a:ext cx="1701796" cy="836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讲师简介</a:t>
            </a:r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2015847" y="0"/>
            <a:ext cx="182195" cy="54868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1" y="6597352"/>
            <a:ext cx="12185158" cy="26064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5843874" y="6470436"/>
            <a:ext cx="504253" cy="504056"/>
          </a:xfrm>
          <a:prstGeom prst="ellipse">
            <a:avLst/>
          </a:prstGeom>
          <a:solidFill>
            <a:schemeClr val="bg1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61BC1D0-4AE0-4CA0-BD1D-5B89170BC9F7}" type="slidenum">
              <a:rPr lang="zh-CN" altLang="en-US" sz="1100" smtClean="0">
                <a:solidFill>
                  <a:srgbClr val="4BACC6">
                    <a:lumMod val="75000"/>
                  </a:srgbClr>
                </a:solidFill>
              </a:rPr>
            </a:fld>
            <a:endParaRPr lang="zh-CN" altLang="en-US" sz="1800" dirty="0">
              <a:solidFill>
                <a:srgbClr val="4BACC6">
                  <a:lumMod val="75000"/>
                </a:srgbClr>
              </a:solidFill>
            </a:endParaRPr>
          </a:p>
        </p:txBody>
      </p:sp>
      <p:cxnSp>
        <p:nvCxnSpPr>
          <p:cNvPr id="18" name="直接连接符 17"/>
          <p:cNvCxnSpPr/>
          <p:nvPr userDrawn="1"/>
        </p:nvCxnSpPr>
        <p:spPr>
          <a:xfrm flipH="1">
            <a:off x="7104506" y="534166"/>
            <a:ext cx="5002439" cy="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33BD4-2AC8-48E4-853A-1FDA0C5733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BC1D0-4AE0-4CA0-BD1D-5B89170BC9F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276325"/>
            <a:ext cx="12196764" cy="815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953922" y="1838801"/>
            <a:ext cx="165683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3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同心圆 14"/>
          <p:cNvSpPr/>
          <p:nvPr userDrawn="1"/>
        </p:nvSpPr>
        <p:spPr>
          <a:xfrm>
            <a:off x="1398575" y="2665480"/>
            <a:ext cx="2751949" cy="562630"/>
          </a:xfrm>
          <a:prstGeom prst="donut">
            <a:avLst>
              <a:gd name="adj" fmla="val 16014"/>
            </a:avLst>
          </a:prstGeom>
          <a:noFill/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 latinLnBrk="1"/>
            <a:endParaRPr lang="zh-CN" altLang="en-US" sz="200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1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1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965" indent="0" algn="ctr">
              <a:buNone/>
              <a:defRPr sz="1600"/>
            </a:lvl4pPr>
            <a:lvl5pPr marL="1828165" indent="0" algn="ctr">
              <a:buNone/>
              <a:defRPr sz="1600"/>
            </a:lvl5pPr>
            <a:lvl6pPr marL="2285365" indent="0" algn="ctr">
              <a:buNone/>
              <a:defRPr sz="1600"/>
            </a:lvl6pPr>
            <a:lvl7pPr marL="2741930" indent="0" algn="ctr">
              <a:buNone/>
              <a:defRPr sz="1600"/>
            </a:lvl7pPr>
            <a:lvl8pPr marL="3199130" indent="0" algn="ctr">
              <a:buNone/>
              <a:defRPr sz="1600"/>
            </a:lvl8pPr>
            <a:lvl9pPr marL="365633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AD68118-EA12-42AA-AA5E-D58EA21AF35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19DAEEB-CBBA-4080-BDE9-982CCE96216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 flipV="1">
            <a:off x="11328400" y="6188075"/>
            <a:ext cx="0" cy="889000"/>
          </a:xfrm>
          <a:prstGeom prst="line">
            <a:avLst/>
          </a:prstGeom>
          <a:ln w="12700"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137900" y="6357937"/>
            <a:ext cx="54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1BA0C9"/>
                </a:solidFill>
              </a:defRPr>
            </a:lvl1pPr>
          </a:lstStyle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  <p:sp>
        <p:nvSpPr>
          <p:cNvPr id="7" name="直角三角形 6"/>
          <p:cNvSpPr/>
          <p:nvPr userDrawn="1"/>
        </p:nvSpPr>
        <p:spPr>
          <a:xfrm>
            <a:off x="11328400" y="6188075"/>
            <a:ext cx="495300" cy="469900"/>
          </a:xfrm>
          <a:prstGeom prst="rtTriangle">
            <a:avLst/>
          </a:prstGeom>
          <a:noFill/>
          <a:ln>
            <a:solidFill>
              <a:srgbClr val="1BA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4586513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4354839" y="632759"/>
            <a:ext cx="3482321" cy="469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931A4B-E62A-4F8E-837E-E9B10A41F2CC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981200"/>
            <a:ext cx="12192000" cy="48768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2440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4419600"/>
            <a:ext cx="12192000" cy="24384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2440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 smtClean="0"/>
              <a:t>点击此处添加标题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10800000"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448175" y="365125"/>
            <a:ext cx="3305175" cy="5873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1">
                <a:solidFill>
                  <a:srgbClr val="157E9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单击此处添加母版标题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8857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1" y="-1"/>
            <a:ext cx="12192000" cy="6888577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2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33BD4-2AC8-48E4-853A-1FDA0C57337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3"/>
            <a:ext cx="3860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1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BC1D0-4AE0-4CA0-BD1D-5B89170BC9F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15.png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image" Target="../media/image14.png"/><Relationship Id="rId7" Type="http://schemas.openxmlformats.org/officeDocument/2006/relationships/image" Target="../media/image15.png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25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6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microsoft.com/office/2007/relationships/hdphoto" Target="../media/image13.wdp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3280229" y="3973162"/>
            <a:ext cx="5370286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3280229" y="4826248"/>
            <a:ext cx="5370286" cy="0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874896" y="4014985"/>
            <a:ext cx="632968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zh-CN" altLang="zh-CN" sz="4400" b="1" dirty="0" smtClean="0">
                <a:solidFill>
                  <a:srgbClr val="1BA0C9"/>
                </a:solidFill>
              </a:rPr>
              <a:t>实现注册按钮的跳转功能</a:t>
            </a:r>
            <a:endParaRPr kumimoji="1" lang="zh-CN" altLang="zh-CN" sz="4400" b="1" dirty="0" smtClean="0">
              <a:solidFill>
                <a:srgbClr val="1BA0C9"/>
              </a:solidFill>
            </a:endParaRPr>
          </a:p>
        </p:txBody>
      </p:sp>
      <p:sp>
        <p:nvSpPr>
          <p:cNvPr id="18" name="流程图: 终止 17"/>
          <p:cNvSpPr/>
          <p:nvPr/>
        </p:nvSpPr>
        <p:spPr>
          <a:xfrm>
            <a:off x="4909820" y="5374005"/>
            <a:ext cx="2111375" cy="478790"/>
          </a:xfrm>
          <a:prstGeom prst="flowChartTerminator">
            <a:avLst/>
          </a:prstGeom>
          <a:solidFill>
            <a:srgbClr val="1BA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六边形 15"/>
          <p:cNvSpPr/>
          <p:nvPr/>
        </p:nvSpPr>
        <p:spPr>
          <a:xfrm rot="3044592">
            <a:off x="4901565" y="1654091"/>
            <a:ext cx="1909371" cy="1749816"/>
          </a:xfrm>
          <a:prstGeom prst="hexagon">
            <a:avLst/>
          </a:prstGeom>
          <a:noFill/>
          <a:ln>
            <a:solidFill>
              <a:srgbClr val="1BA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057662" y="1547840"/>
            <a:ext cx="3895090" cy="2273935"/>
            <a:chOff x="4057662" y="1547840"/>
            <a:chExt cx="3895090" cy="2273935"/>
          </a:xfrm>
        </p:grpSpPr>
        <p:sp>
          <p:nvSpPr>
            <p:cNvPr id="2" name="六边形 1"/>
            <p:cNvSpPr/>
            <p:nvPr/>
          </p:nvSpPr>
          <p:spPr>
            <a:xfrm rot="5400000">
              <a:off x="4828552" y="776950"/>
              <a:ext cx="2273935" cy="3815715"/>
            </a:xfrm>
            <a:prstGeom prst="hexagon">
              <a:avLst/>
            </a:prstGeom>
            <a:solidFill>
              <a:srgbClr val="1BA0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224032" y="2052665"/>
              <a:ext cx="3728720" cy="107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</a:rPr>
                <a:t>HTML5+CSS3</a:t>
              </a:r>
              <a:r>
                <a:rPr lang="zh-CN" altLang="en-US" sz="3200" b="1" dirty="0">
                  <a:solidFill>
                    <a:schemeClr val="bg1"/>
                  </a:solidFill>
                </a:rPr>
                <a:t>项目</a:t>
              </a:r>
              <a:r>
                <a:rPr lang="zh-CN" altLang="en-US" sz="3200" b="1" dirty="0">
                  <a:solidFill>
                    <a:schemeClr val="bg1"/>
                  </a:solidFill>
                </a:rPr>
                <a:t>开发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 flipH="1">
            <a:off x="7010251" y="1446256"/>
            <a:ext cx="1148998" cy="743434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3487656" y="2514486"/>
            <a:ext cx="1148998" cy="743434"/>
          </a:xfrm>
          <a:prstGeom prst="line">
            <a:avLst/>
          </a:prstGeom>
          <a:ln>
            <a:solidFill>
              <a:srgbClr val="1BA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7625" b="99417" l="0" r="991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42" y="0"/>
            <a:ext cx="457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1525" y="689610"/>
            <a:ext cx="5502910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、页面里标签的跳转</a:t>
            </a:r>
            <a:endParaRPr lang="zh-CN" altLang="en-US" sz="3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锚链接  </a:t>
            </a:r>
            <a:endParaRPr lang="zh-CN" altLang="en-US" sz="3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2935" y="2397125"/>
            <a:ext cx="744474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dirty="0">
                <a:sym typeface="+mn-ea"/>
              </a:rPr>
              <a:t>实现锚链接</a:t>
            </a:r>
            <a:r>
              <a:rPr lang="zh-CN" altLang="en-US" sz="3600" dirty="0">
                <a:solidFill>
                  <a:srgbClr val="FF3300"/>
                </a:solidFill>
                <a:sym typeface="+mn-ea"/>
              </a:rPr>
              <a:t> </a:t>
            </a:r>
            <a:r>
              <a:rPr lang="zh-CN" altLang="en-US" sz="3600" dirty="0">
                <a:sym typeface="+mn-ea"/>
              </a:rPr>
              <a:t>  </a:t>
            </a:r>
            <a:endParaRPr lang="zh-CN" altLang="en-US" sz="3600" dirty="0"/>
          </a:p>
          <a:p>
            <a:pPr>
              <a:buNone/>
            </a:pPr>
            <a:r>
              <a:rPr lang="en-US" altLang="zh-CN" sz="3600">
                <a:sym typeface="+mn-ea"/>
              </a:rPr>
              <a:t>1</a:t>
            </a:r>
            <a:r>
              <a:rPr lang="zh-CN" altLang="en-US" sz="3600" dirty="0">
                <a:sym typeface="+mn-ea"/>
              </a:rPr>
              <a:t>、定义标记（锚）：       </a:t>
            </a:r>
            <a:endParaRPr lang="zh-CN" altLang="en-US" sz="3600" dirty="0">
              <a:sym typeface="+mn-ea"/>
            </a:endParaRPr>
          </a:p>
          <a:p>
            <a:pPr>
              <a:buNone/>
            </a:pPr>
            <a:r>
              <a:rPr lang="en-US" altLang="zh-CN" sz="3600">
                <a:sym typeface="+mn-ea"/>
              </a:rPr>
              <a:t>&lt;p id="</a:t>
            </a:r>
            <a:r>
              <a:rPr lang="zh-CN" altLang="en-US" sz="3600" dirty="0">
                <a:sym typeface="+mn-ea"/>
              </a:rPr>
              <a:t>标记名</a:t>
            </a:r>
            <a:r>
              <a:rPr lang="en-US" altLang="zh-CN" sz="3600">
                <a:sym typeface="+mn-ea"/>
              </a:rPr>
              <a:t>"&gt;</a:t>
            </a:r>
            <a:r>
              <a:rPr lang="zh-CN" altLang="en-US" sz="3600" dirty="0">
                <a:sym typeface="+mn-ea"/>
              </a:rPr>
              <a:t>目标位置</a:t>
            </a:r>
            <a:r>
              <a:rPr lang="en-US" altLang="zh-CN" sz="3600">
                <a:sym typeface="+mn-ea"/>
              </a:rPr>
              <a:t>&lt;/p&gt;</a:t>
            </a:r>
            <a:endParaRPr lang="en-US" altLang="zh-CN" sz="3600">
              <a:sym typeface="+mn-ea"/>
            </a:endParaRPr>
          </a:p>
          <a:p>
            <a:pPr>
              <a:buNone/>
            </a:pPr>
            <a:endParaRPr lang="en-US" altLang="zh-CN" sz="3600"/>
          </a:p>
          <a:p>
            <a:pPr>
              <a:buNone/>
            </a:pPr>
            <a:r>
              <a:rPr lang="en-US" altLang="zh-CN" sz="3600">
                <a:sym typeface="+mn-ea"/>
              </a:rPr>
              <a:t>2</a:t>
            </a:r>
            <a:r>
              <a:rPr lang="zh-CN" altLang="en-US" sz="3600" dirty="0">
                <a:sym typeface="+mn-ea"/>
              </a:rPr>
              <a:t>、设置链接到标记位置：</a:t>
            </a:r>
            <a:endParaRPr lang="zh-CN" altLang="en-US" sz="3600" dirty="0">
              <a:sym typeface="+mn-ea"/>
            </a:endParaRPr>
          </a:p>
          <a:p>
            <a:pPr>
              <a:buNone/>
            </a:pPr>
            <a:r>
              <a:rPr lang="en-US" altLang="zh-CN" sz="3600">
                <a:sym typeface="+mn-ea"/>
              </a:rPr>
              <a:t>&lt;a </a:t>
            </a:r>
            <a:r>
              <a:rPr lang="en-US" altLang="zh-CN" sz="3600" err="1">
                <a:sym typeface="+mn-ea"/>
              </a:rPr>
              <a:t>href</a:t>
            </a:r>
            <a:r>
              <a:rPr lang="en-US" altLang="zh-CN" sz="3600">
                <a:sym typeface="+mn-ea"/>
              </a:rPr>
              <a:t>="#</a:t>
            </a:r>
            <a:r>
              <a:rPr lang="zh-CN" altLang="en-US" sz="3600" dirty="0">
                <a:sym typeface="+mn-ea"/>
              </a:rPr>
              <a:t>标记名</a:t>
            </a:r>
            <a:r>
              <a:rPr lang="en-US" altLang="zh-CN" sz="3600">
                <a:sym typeface="+mn-ea"/>
              </a:rPr>
              <a:t>"&gt;</a:t>
            </a:r>
            <a:r>
              <a:rPr lang="zh-CN" altLang="en-US" sz="3600" dirty="0">
                <a:sym typeface="+mn-ea"/>
              </a:rPr>
              <a:t>当前位置</a:t>
            </a:r>
            <a:r>
              <a:rPr lang="en-US" altLang="zh-CN" sz="3600">
                <a:sym typeface="+mn-ea"/>
              </a:rPr>
              <a:t>&lt;/a&gt; </a:t>
            </a:r>
            <a:endParaRPr lang="zh-CN" altLang="en-US" sz="36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" y="11430"/>
            <a:ext cx="12268200" cy="690086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17140" y="2950845"/>
            <a:ext cx="6859905" cy="102298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学生练习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7625" b="99417" l="0" r="991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42" y="0"/>
            <a:ext cx="457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72200" y="529590"/>
            <a:ext cx="432117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、功能性链接</a:t>
            </a:r>
            <a:endParaRPr lang="en-US" altLang="zh-CN" sz="3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8322" name="文本占位符 568321"/>
          <p:cNvSpPr>
            <a:spLocks noGrp="1"/>
          </p:cNvSpPr>
          <p:nvPr/>
        </p:nvSpPr>
        <p:spPr>
          <a:xfrm>
            <a:off x="539750" y="981075"/>
            <a:ext cx="8604250" cy="20891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Blip>
                <a:blip r:embed="rId3"/>
              </a:buBlip>
              <a:defRPr sz="28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5"/>
              </a:buBlip>
              <a:defRPr sz="2000" b="1" i="0" u="none" kern="1200" baseline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  <a:defRPr sz="18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9pPr>
          </a:lstStyle>
          <a:p>
            <a:r>
              <a:rPr lang="zh-CN" altLang="en-US" dirty="0"/>
              <a:t>功能性链接</a:t>
            </a:r>
            <a:endParaRPr lang="zh-CN" altLang="en-US" dirty="0"/>
          </a:p>
          <a:p>
            <a:pPr lvl="1"/>
            <a:r>
              <a:rPr lang="zh-CN" altLang="en-US" sz="2000" dirty="0"/>
              <a:t>邮箱、</a:t>
            </a:r>
            <a:r>
              <a:rPr lang="en-US" altLang="zh-CN" sz="2000"/>
              <a:t>QQ</a:t>
            </a:r>
            <a:r>
              <a:rPr lang="zh-CN" altLang="en-US" sz="2000" dirty="0"/>
              <a:t>链接等 </a:t>
            </a:r>
            <a:endParaRPr lang="zh-CN" altLang="en-US" sz="2000" dirty="0"/>
          </a:p>
        </p:txBody>
      </p:sp>
      <p:sp>
        <p:nvSpPr>
          <p:cNvPr id="568323" name="圆角矩形 568322"/>
          <p:cNvSpPr/>
          <p:nvPr/>
        </p:nvSpPr>
        <p:spPr>
          <a:xfrm>
            <a:off x="1403350" y="2060575"/>
            <a:ext cx="7297738" cy="10144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>
            <a:spAutoFit/>
          </a:bodyPr>
          <a:p>
            <a:pPr algn="l">
              <a:buClrTx/>
            </a:pP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……</a:t>
            </a:r>
            <a:endParaRPr lang="en-US" altLang="zh-CN" b="1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&lt;a </a:t>
            </a:r>
            <a:r>
              <a:rPr lang="en-US" altLang="zh-CN" b="1" err="1">
                <a:latin typeface="Arial" panose="020B0604020202020204" pitchFamily="34" charset="0"/>
                <a:ea typeface="黑体" panose="02010609060101010101" charset="-122"/>
              </a:rPr>
              <a:t>href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="</a:t>
            </a:r>
            <a:r>
              <a:rPr lang="en-US" altLang="zh-CN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mailto: </a:t>
            </a:r>
            <a:r>
              <a:rPr lang="en-US" altLang="zh-CN" b="1" err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guimeiWebMater@gmgw.com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"&gt;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charset="-122"/>
              </a:rPr>
              <a:t>站长信箱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&lt;/a&gt;</a:t>
            </a:r>
            <a:endParaRPr lang="en-US" altLang="zh-CN" b="1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……</a:t>
            </a:r>
            <a:endParaRPr lang="en-US" altLang="zh-CN" b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568332" name="图片 568331" descr="email"/>
          <p:cNvPicPr>
            <a:picLocks noChangeAspect="1"/>
          </p:cNvPicPr>
          <p:nvPr/>
        </p:nvPicPr>
        <p:blipFill>
          <a:blip r:embed="rId6"/>
          <a:srcRect b="63715"/>
          <a:stretch>
            <a:fillRect/>
          </a:stretch>
        </p:blipFill>
        <p:spPr>
          <a:xfrm>
            <a:off x="539433" y="4049078"/>
            <a:ext cx="4705350" cy="20875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8333" name="图片 568332" descr="email"/>
          <p:cNvPicPr>
            <a:picLocks noChangeAspect="1"/>
          </p:cNvPicPr>
          <p:nvPr/>
        </p:nvPicPr>
        <p:blipFill>
          <a:blip r:embed="rId6"/>
          <a:srcRect l="6631" t="36285"/>
          <a:stretch>
            <a:fillRect/>
          </a:stretch>
        </p:blipFill>
        <p:spPr>
          <a:xfrm>
            <a:off x="5435600" y="3429000"/>
            <a:ext cx="3419475" cy="28527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8334" name="右弧形箭头 568333"/>
          <p:cNvSpPr/>
          <p:nvPr/>
        </p:nvSpPr>
        <p:spPr>
          <a:xfrm rot="15810130">
            <a:off x="5111750" y="3465513"/>
            <a:ext cx="431800" cy="1800225"/>
          </a:xfrm>
          <a:prstGeom prst="curvedLeftArrow">
            <a:avLst>
              <a:gd name="adj1" fmla="val 82915"/>
              <a:gd name="adj2" fmla="val 166764"/>
              <a:gd name="adj3" fmla="val 33333"/>
            </a:avLst>
          </a:prstGeom>
          <a:gradFill rotWithShape="1">
            <a:gsLst>
              <a:gs pos="0">
                <a:srgbClr val="B563CF"/>
              </a:gs>
              <a:gs pos="100000">
                <a:srgbClr val="B563CF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80008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pic>
        <p:nvPicPr>
          <p:cNvPr id="568340" name="图片 568339" descr="示例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438" y="1947863"/>
            <a:ext cx="917575" cy="688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68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8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68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" y="11430"/>
            <a:ext cx="12268200" cy="690086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17140" y="2950845"/>
            <a:ext cx="6859905" cy="102298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学生练习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7625" b="99417" l="0" r="991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42" y="0"/>
            <a:ext cx="4572000" cy="6858000"/>
          </a:xfrm>
          <a:prstGeom prst="rect">
            <a:avLst/>
          </a:prstGeom>
        </p:spPr>
      </p:pic>
      <p:sp>
        <p:nvSpPr>
          <p:cNvPr id="572418" name="文本占位符 572417"/>
          <p:cNvSpPr>
            <a:spLocks noGrp="1"/>
          </p:cNvSpPr>
          <p:nvPr/>
        </p:nvSpPr>
        <p:spPr>
          <a:xfrm>
            <a:off x="539750" y="1052513"/>
            <a:ext cx="8604250" cy="20891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Blip>
                <a:blip r:embed="rId3"/>
              </a:buBlip>
              <a:defRPr sz="28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5"/>
              </a:buBlip>
              <a:defRPr sz="2000" b="1" i="0" u="none" kern="1200" baseline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  <a:defRPr sz="18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9pPr>
          </a:lstStyle>
          <a:p>
            <a:r>
              <a:rPr lang="zh-CN" altLang="en-US" dirty="0"/>
              <a:t>注释</a:t>
            </a:r>
            <a:endParaRPr lang="zh-CN" altLang="en-US" dirty="0"/>
          </a:p>
        </p:txBody>
      </p:sp>
      <p:sp>
        <p:nvSpPr>
          <p:cNvPr id="572419" name="圆角矩形 572418"/>
          <p:cNvSpPr/>
          <p:nvPr/>
        </p:nvSpPr>
        <p:spPr>
          <a:xfrm>
            <a:off x="684213" y="3429000"/>
            <a:ext cx="4724400" cy="16240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>
            <a:spAutoFit/>
          </a:bodyPr>
          <a:p>
            <a:pPr algn="l">
              <a:buClrTx/>
            </a:pP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……</a:t>
            </a:r>
            <a:endParaRPr lang="en-US" altLang="zh-CN" b="1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en-US" altLang="zh-CN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 &lt;!-- &lt;</a:t>
            </a:r>
            <a:r>
              <a:rPr lang="en-US" altLang="zh-CN" b="1" err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li</a:t>
            </a:r>
            <a:r>
              <a:rPr lang="en-US" altLang="zh-CN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&gt;</a:t>
            </a:r>
            <a:r>
              <a:rPr lang="zh-CN" altLang="en-US" b="1" dirty="0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被注释掉的行将不显示</a:t>
            </a:r>
            <a:r>
              <a:rPr lang="en-US" altLang="zh-CN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&lt;/</a:t>
            </a:r>
            <a:r>
              <a:rPr lang="en-US" altLang="zh-CN" b="1" err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li</a:t>
            </a:r>
            <a:r>
              <a:rPr lang="en-US" altLang="zh-CN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&gt; --&gt;</a:t>
            </a:r>
            <a:endParaRPr lang="en-US" altLang="zh-CN" b="1">
              <a:solidFill>
                <a:srgbClr val="0000FF"/>
              </a:solidFill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      &lt;</a:t>
            </a:r>
            <a:r>
              <a:rPr lang="en-US" altLang="zh-CN" b="1" err="1">
                <a:latin typeface="Arial" panose="020B0604020202020204" pitchFamily="34" charset="0"/>
                <a:ea typeface="黑体" panose="02010609060101010101" charset="-122"/>
              </a:rPr>
              <a:t>li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&gt;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charset="-122"/>
              </a:rPr>
              <a:t>正常显示行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1&lt;/</a:t>
            </a:r>
            <a:r>
              <a:rPr lang="en-US" altLang="zh-CN" b="1" err="1">
                <a:latin typeface="Arial" panose="020B0604020202020204" pitchFamily="34" charset="0"/>
                <a:ea typeface="黑体" panose="02010609060101010101" charset="-122"/>
              </a:rPr>
              <a:t>li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&gt;</a:t>
            </a:r>
            <a:endParaRPr lang="en-US" altLang="zh-CN" b="1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      &lt;</a:t>
            </a:r>
            <a:r>
              <a:rPr lang="en-US" altLang="zh-CN" b="1" err="1">
                <a:latin typeface="Arial" panose="020B0604020202020204" pitchFamily="34" charset="0"/>
                <a:ea typeface="黑体" panose="02010609060101010101" charset="-122"/>
              </a:rPr>
              <a:t>li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&gt;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charset="-122"/>
              </a:rPr>
              <a:t>正常显示行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2&lt;/</a:t>
            </a:r>
            <a:r>
              <a:rPr lang="en-US" altLang="zh-CN" b="1" err="1">
                <a:latin typeface="Arial" panose="020B0604020202020204" pitchFamily="34" charset="0"/>
                <a:ea typeface="黑体" panose="02010609060101010101" charset="-122"/>
              </a:rPr>
              <a:t>li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&gt;</a:t>
            </a:r>
            <a:endParaRPr lang="en-US" altLang="zh-CN" b="1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……</a:t>
            </a:r>
            <a:endParaRPr lang="en-US" altLang="zh-CN" b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572420" name="标题 572419"/>
          <p:cNvSpPr>
            <a:spLocks noGrp="1"/>
          </p:cNvSpPr>
          <p:nvPr/>
        </p:nvSpPr>
        <p:spPr>
          <a:xfrm>
            <a:off x="457200" y="274638"/>
            <a:ext cx="8229600" cy="6334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6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/>
              <a:t>注释 </a:t>
            </a:r>
            <a:r>
              <a:rPr lang="zh-CN" altLang="en-US" dirty="0"/>
              <a:t> </a:t>
            </a:r>
            <a:endParaRPr lang="en-US" altLang="zh-CN"/>
          </a:p>
        </p:txBody>
      </p:sp>
      <p:pic>
        <p:nvPicPr>
          <p:cNvPr id="572423" name="图片 5724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1500" y="2636838"/>
            <a:ext cx="3419475" cy="2900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2431" name="圆角矩形 572430"/>
          <p:cNvSpPr/>
          <p:nvPr/>
        </p:nvSpPr>
        <p:spPr>
          <a:xfrm>
            <a:off x="1100138" y="1757363"/>
            <a:ext cx="4608512" cy="43973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>
            <a:spAutoFit/>
          </a:bodyPr>
          <a:p>
            <a:pPr algn="l">
              <a:buClrTx/>
            </a:pPr>
            <a:r>
              <a:rPr lang="en-US" altLang="zh-CN" sz="20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&lt;!--</a:t>
            </a:r>
            <a:r>
              <a:rPr lang="zh-CN" altLang="en-US" sz="2000" b="1" dirty="0">
                <a:latin typeface="Arial" panose="020B0604020202020204" pitchFamily="34" charset="0"/>
                <a:ea typeface="黑体" panose="02010609060101010101" charset="-122"/>
              </a:rPr>
              <a:t>注释内容</a:t>
            </a:r>
            <a:r>
              <a:rPr lang="en-US" altLang="zh-CN" sz="2000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 --&gt;</a:t>
            </a:r>
            <a:endParaRPr lang="en-US" altLang="zh-CN" sz="2000" b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572422" name="圆角矩形标注 572421"/>
          <p:cNvSpPr/>
          <p:nvPr/>
        </p:nvSpPr>
        <p:spPr>
          <a:xfrm>
            <a:off x="2771775" y="2663825"/>
            <a:ext cx="2376488" cy="693738"/>
          </a:xfrm>
          <a:prstGeom prst="wedgeRoundRectCallout">
            <a:avLst>
              <a:gd name="adj1" fmla="val -30829"/>
              <a:gd name="adj2" fmla="val 10160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  <a:effectLst>
            <a:outerShdw dist="53882" dir="2699999" algn="ctr" rotWithShape="0">
              <a:schemeClr val="bg2">
                <a:alpha val="50000"/>
              </a:schemeClr>
            </a:outerShdw>
          </a:effectLst>
        </p:spPr>
        <p:txBody>
          <a:bodyPr anchor="t" anchorCtr="1">
            <a:spAutoFit/>
          </a:bodyPr>
          <a:p>
            <a:pPr algn="l">
              <a:buClrTx/>
            </a:pPr>
            <a:r>
              <a:rPr lang="zh-CN" altLang="en-US" b="1" dirty="0">
                <a:latin typeface="Arial" panose="020B0604020202020204" pitchFamily="34" charset="0"/>
                <a:ea typeface="黑体" panose="02010609060101010101" charset="-122"/>
              </a:rPr>
              <a:t>用于增加代码的可读性，不显示</a:t>
            </a:r>
            <a:endParaRPr lang="zh-CN" altLang="en-US" b="1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572432" name="图片 572431" descr="示例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565400"/>
            <a:ext cx="917575" cy="688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2433" name="图片 572432" descr="语法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700213"/>
            <a:ext cx="917575" cy="688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2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7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422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7625" b="99417" l="0" r="991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42" y="0"/>
            <a:ext cx="4572000" cy="6858000"/>
          </a:xfrm>
          <a:prstGeom prst="rect">
            <a:avLst/>
          </a:prstGeom>
        </p:spPr>
      </p:pic>
      <p:sp>
        <p:nvSpPr>
          <p:cNvPr id="570372" name="标题 570371"/>
          <p:cNvSpPr>
            <a:spLocks noGrp="1"/>
          </p:cNvSpPr>
          <p:nvPr/>
        </p:nvSpPr>
        <p:spPr>
          <a:xfrm>
            <a:off x="457200" y="274638"/>
            <a:ext cx="8229600" cy="633412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6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/>
              <a:t> 特殊符号</a:t>
            </a:r>
            <a:r>
              <a:rPr lang="zh-CN" altLang="en-US" dirty="0"/>
              <a:t> </a:t>
            </a:r>
            <a:endParaRPr lang="en-US" altLang="zh-CN"/>
          </a:p>
        </p:txBody>
      </p:sp>
      <p:sp>
        <p:nvSpPr>
          <p:cNvPr id="570379" name="矩形 570378"/>
          <p:cNvSpPr/>
          <p:nvPr/>
        </p:nvSpPr>
        <p:spPr>
          <a:xfrm>
            <a:off x="323850" y="1125538"/>
            <a:ext cx="8604250" cy="20891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Blip>
                <a:blip r:embed="rId3"/>
              </a:buBlip>
              <a:defRPr sz="2800" b="1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5"/>
              </a:buBlip>
              <a:defRPr sz="20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</a:lstStyle>
          <a:p>
            <a:pPr lvl="0"/>
            <a:r>
              <a:rPr lang="zh-CN" altLang="en-US" dirty="0"/>
              <a:t>特殊符号</a:t>
            </a:r>
            <a:endParaRPr lang="zh-CN" altLang="en-US" dirty="0"/>
          </a:p>
          <a:p>
            <a:pPr lvl="1"/>
            <a:r>
              <a:rPr lang="zh-CN" altLang="en-US" dirty="0"/>
              <a:t>空格：</a:t>
            </a:r>
            <a:r>
              <a:rPr lang="en-US" altLang="zh-CN"/>
              <a:t>&amp;</a:t>
            </a:r>
            <a:r>
              <a:rPr lang="en-US" altLang="zh-CN" err="1"/>
              <a:t>nbsp</a:t>
            </a:r>
            <a:r>
              <a:rPr lang="en-US" altLang="zh-CN"/>
              <a:t>;</a:t>
            </a:r>
            <a:r>
              <a:rPr lang="en-US" altLang="zh-CN" sz="2800"/>
              <a:t> </a:t>
            </a:r>
            <a:endParaRPr lang="en-US" altLang="zh-CN" sz="2800"/>
          </a:p>
          <a:p>
            <a:pPr lvl="1"/>
            <a:r>
              <a:rPr lang="zh-CN" altLang="en-US" dirty="0"/>
              <a:t>大于</a:t>
            </a:r>
            <a:r>
              <a:rPr lang="en-US" altLang="zh-CN"/>
              <a:t>(&gt;)</a:t>
            </a:r>
            <a:r>
              <a:rPr lang="zh-CN" altLang="en-US" dirty="0"/>
              <a:t>：</a:t>
            </a:r>
            <a:r>
              <a:rPr lang="en-US" altLang="zh-CN"/>
              <a:t>&amp;</a:t>
            </a:r>
            <a:r>
              <a:rPr lang="en-US" altLang="zh-CN" err="1"/>
              <a:t>gt</a:t>
            </a:r>
            <a:r>
              <a:rPr lang="en-US" altLang="zh-CN"/>
              <a:t>;</a:t>
            </a:r>
            <a:r>
              <a:rPr lang="en-US" altLang="zh-CN" sz="2800"/>
              <a:t> </a:t>
            </a:r>
            <a:endParaRPr lang="en-US" altLang="zh-CN" sz="2800"/>
          </a:p>
          <a:p>
            <a:pPr lvl="1"/>
            <a:r>
              <a:rPr lang="zh-CN" altLang="en-US" dirty="0"/>
              <a:t>小于</a:t>
            </a:r>
            <a:r>
              <a:rPr lang="en-US" altLang="zh-CN"/>
              <a:t>(&lt;</a:t>
            </a:r>
            <a:r>
              <a:rPr lang="zh-CN" altLang="en-US" dirty="0"/>
              <a:t>）</a:t>
            </a:r>
            <a:r>
              <a:rPr lang="en-US" altLang="zh-CN"/>
              <a:t>:</a:t>
            </a:r>
            <a:r>
              <a:rPr lang="en-US" altLang="zh-CN" sz="2800"/>
              <a:t>  </a:t>
            </a:r>
            <a:r>
              <a:rPr lang="en-US" altLang="zh-CN"/>
              <a:t>&amp;</a:t>
            </a:r>
            <a:r>
              <a:rPr lang="en-US" altLang="zh-CN" err="1"/>
              <a:t>lt</a:t>
            </a:r>
            <a:r>
              <a:rPr lang="en-US" altLang="zh-CN"/>
              <a:t>;</a:t>
            </a:r>
            <a:r>
              <a:rPr lang="en-US" altLang="zh-CN" sz="2800"/>
              <a:t> </a:t>
            </a:r>
            <a:endParaRPr lang="en-US" altLang="zh-CN" sz="2800"/>
          </a:p>
          <a:p>
            <a:pPr lvl="1"/>
            <a:r>
              <a:rPr lang="zh-CN" altLang="en-US" dirty="0"/>
              <a:t>引号（</a:t>
            </a:r>
            <a:r>
              <a:rPr lang="en-US" altLang="zh-CN"/>
              <a:t>”</a:t>
            </a:r>
            <a:r>
              <a:rPr lang="zh-CN" altLang="en-US" dirty="0"/>
              <a:t>）：</a:t>
            </a:r>
            <a:r>
              <a:rPr lang="en-US" altLang="zh-CN"/>
              <a:t>&amp;</a:t>
            </a:r>
            <a:r>
              <a:rPr lang="en-US" altLang="zh-CN" err="1"/>
              <a:t>quot</a:t>
            </a:r>
            <a:r>
              <a:rPr lang="en-US" altLang="zh-CN"/>
              <a:t>;</a:t>
            </a:r>
            <a:r>
              <a:rPr lang="en-US" altLang="zh-CN" sz="2800"/>
              <a:t> </a:t>
            </a:r>
            <a:endParaRPr lang="en-US" altLang="zh-CN"/>
          </a:p>
          <a:p>
            <a:pPr lvl="1"/>
            <a:r>
              <a:rPr lang="zh-CN" altLang="en-US" dirty="0"/>
              <a:t>版权号</a:t>
            </a:r>
            <a:r>
              <a:rPr lang="en-US" altLang="zh-CN"/>
              <a:t>()</a:t>
            </a:r>
            <a:r>
              <a:rPr lang="en-US" altLang="zh-CN" sz="2800"/>
              <a:t> </a:t>
            </a:r>
            <a:r>
              <a:rPr lang="zh-CN" altLang="en-US" sz="2800" dirty="0"/>
              <a:t>：</a:t>
            </a:r>
            <a:r>
              <a:rPr lang="en-US" altLang="zh-CN"/>
              <a:t>&amp;copy;</a:t>
            </a:r>
            <a:r>
              <a:rPr lang="en-US" altLang="zh-CN" sz="2800"/>
              <a:t> </a:t>
            </a:r>
            <a:endParaRPr lang="zh-CN" altLang="en-US" sz="2800" dirty="0"/>
          </a:p>
        </p:txBody>
      </p:sp>
      <p:pic>
        <p:nvPicPr>
          <p:cNvPr id="570383" name="图片 5703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175" y="2711450"/>
            <a:ext cx="4681538" cy="1797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0384" name="圆角矩形 570383"/>
          <p:cNvSpPr/>
          <p:nvPr/>
        </p:nvSpPr>
        <p:spPr>
          <a:xfrm>
            <a:off x="307975" y="4708525"/>
            <a:ext cx="8566150" cy="13192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>
            <a:spAutoFit/>
          </a:bodyPr>
          <a:p>
            <a:pPr algn="l">
              <a:buClrTx/>
            </a:pP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……</a:t>
            </a:r>
            <a:endParaRPr lang="en-US" altLang="zh-CN" b="1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COPYRIGHT </a:t>
            </a:r>
            <a:r>
              <a:rPr lang="en-US" altLang="zh-CN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&amp;copy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;&amp;npbs;</a:t>
            </a:r>
            <a:r>
              <a:rPr lang="en-US" altLang="zh-CN" b="1">
                <a:solidFill>
                  <a:srgbClr val="0000FF"/>
                </a:solidFill>
                <a:latin typeface="Arial" panose="020B0604020202020204" pitchFamily="34" charset="0"/>
                <a:ea typeface="黑体" panose="02010609060101010101" charset="-122"/>
              </a:rPr>
              <a:t>&amp;nbsp;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2003-2010&amp;nbsp;&amp;nbsp; </a:t>
            </a:r>
            <a:endParaRPr lang="en-US" altLang="zh-CN" b="1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&lt;a </a:t>
            </a:r>
            <a:r>
              <a:rPr lang="en-US" altLang="zh-CN" b="1" err="1">
                <a:latin typeface="Arial" panose="020B0604020202020204" pitchFamily="34" charset="0"/>
                <a:ea typeface="黑体" panose="02010609060101010101" charset="-122"/>
              </a:rPr>
              <a:t>href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=“</a:t>
            </a:r>
            <a:r>
              <a:rPr lang="en-US" altLang="zh-CN" b="1" err="1">
                <a:latin typeface="Arial" panose="020B0604020202020204" pitchFamily="34" charset="0"/>
                <a:ea typeface="黑体" panose="02010609060101010101" charset="-122"/>
              </a:rPr>
              <a:t>index.htm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”&gt;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charset="-122"/>
              </a:rPr>
              <a:t>北京市贵美商城有限公司</a:t>
            </a:r>
            <a:endParaRPr lang="zh-CN" altLang="en-US" b="1" dirty="0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zh-CN" altLang="en-US" dirty="0">
                <a:latin typeface="Arial" panose="020B0604020202020204" pitchFamily="34" charset="0"/>
                <a:ea typeface="黑体" panose="02010609060101010101" charset="-122"/>
              </a:rPr>
              <a:t> 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……</a:t>
            </a:r>
            <a:endParaRPr lang="en-US" altLang="zh-CN" b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570385" name="圆角矩形标注 570384"/>
          <p:cNvSpPr/>
          <p:nvPr/>
        </p:nvSpPr>
        <p:spPr>
          <a:xfrm>
            <a:off x="3924300" y="1557338"/>
            <a:ext cx="4103688" cy="990600"/>
          </a:xfrm>
          <a:prstGeom prst="wedgeRoundRectCallout">
            <a:avLst>
              <a:gd name="adj1" fmla="val -73986"/>
              <a:gd name="adj2" fmla="val 16708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  <a:effectLst>
            <a:outerShdw dist="53882" dir="2699999" algn="ctr" rotWithShape="0">
              <a:schemeClr val="bg2">
                <a:alpha val="50000"/>
              </a:schemeClr>
            </a:outerShdw>
          </a:effectLst>
        </p:spPr>
        <p:txBody>
          <a:bodyPr anchor="t" anchorCtr="1">
            <a:spAutoFit/>
          </a:bodyPr>
          <a:p>
            <a:pPr algn="l">
              <a:buClrTx/>
            </a:pP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1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charset="-122"/>
              </a:rPr>
              <a:t>、因为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&lt;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charset="-122"/>
              </a:rPr>
              <a:t>、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&gt;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charset="-122"/>
              </a:rPr>
              <a:t>等符号在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HTML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charset="-122"/>
              </a:rPr>
              <a:t>中已使用，所以必须用其他符号来代替</a:t>
            </a:r>
            <a:endParaRPr lang="zh-CN" altLang="en-US" b="1" dirty="0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2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charset="-122"/>
              </a:rPr>
              <a:t>、都以分号结束（；）</a:t>
            </a:r>
            <a:endParaRPr lang="zh-CN" altLang="en-US" b="1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0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70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38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7625" b="99417" l="0" r="991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42" y="0"/>
            <a:ext cx="4572000" cy="6858000"/>
          </a:xfrm>
          <a:prstGeom prst="rect">
            <a:avLst/>
          </a:prstGeom>
        </p:spPr>
      </p:pic>
      <p:pic>
        <p:nvPicPr>
          <p:cNvPr id="654379" name="图片 6543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0" y="1052513"/>
            <a:ext cx="3054350" cy="532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4343" name="文本占位符 654342"/>
          <p:cNvSpPr>
            <a:spLocks noGrp="1"/>
          </p:cNvSpPr>
          <p:nvPr/>
        </p:nvSpPr>
        <p:spPr>
          <a:xfrm>
            <a:off x="395288" y="1052513"/>
            <a:ext cx="4824412" cy="452596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Blip>
                <a:blip r:embed="rId4"/>
              </a:buBlip>
              <a:defRPr sz="28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6"/>
              </a:buBlip>
              <a:defRPr sz="2000" b="1" i="0" u="none" kern="1200" baseline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  <a:defRPr sz="18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9pPr>
          </a:lstStyle>
          <a:p>
            <a:r>
              <a:rPr lang="zh-CN" altLang="en-US" dirty="0"/>
              <a:t>超链接样式的特殊性</a:t>
            </a:r>
            <a:endParaRPr lang="zh-CN" altLang="en-US" dirty="0"/>
          </a:p>
          <a:p>
            <a:pPr lvl="1"/>
            <a:r>
              <a:rPr lang="zh-CN" altLang="en-US" dirty="0"/>
              <a:t>文本或图像加上链接，将失去原样式而继承链接的样式</a:t>
            </a:r>
            <a:endParaRPr lang="zh-CN" altLang="en-US" dirty="0"/>
          </a:p>
          <a:p>
            <a:pPr lvl="1">
              <a:buNone/>
            </a:pPr>
            <a:endParaRPr lang="zh-CN" altLang="en-US" dirty="0"/>
          </a:p>
        </p:txBody>
      </p:sp>
      <p:sp>
        <p:nvSpPr>
          <p:cNvPr id="654353" name="矩形 654352"/>
          <p:cNvSpPr/>
          <p:nvPr/>
        </p:nvSpPr>
        <p:spPr>
          <a:xfrm>
            <a:off x="457200" y="274638"/>
            <a:ext cx="8229600" cy="63341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600" u="none" kern="1200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pPr lvl="0"/>
            <a:r>
              <a:rPr lang="zh-CN" altLang="zh-CN" dirty="0"/>
              <a:t>超链接样式</a:t>
            </a:r>
            <a:r>
              <a:rPr lang="zh-CN" altLang="en-US" dirty="0"/>
              <a:t>的特点</a:t>
            </a:r>
            <a:endParaRPr lang="en-US" altLang="zh-CN"/>
          </a:p>
        </p:txBody>
      </p:sp>
      <p:sp>
        <p:nvSpPr>
          <p:cNvPr id="654378" name="圆角矩形标注 654377"/>
          <p:cNvSpPr/>
          <p:nvPr/>
        </p:nvSpPr>
        <p:spPr>
          <a:xfrm>
            <a:off x="7164388" y="4313238"/>
            <a:ext cx="1584325" cy="990600"/>
          </a:xfrm>
          <a:prstGeom prst="wedgeRoundRectCallout">
            <a:avLst>
              <a:gd name="adj1" fmla="val -74347"/>
              <a:gd name="adj2" fmla="val -1028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  <a:effectLst>
            <a:outerShdw dist="53882" dir="2699999" algn="ctr" rotWithShape="0">
              <a:schemeClr val="bg2">
                <a:alpha val="50000"/>
              </a:schemeClr>
            </a:outerShdw>
          </a:effectLst>
        </p:spPr>
        <p:txBody>
          <a:bodyPr anchor="t" anchorCtr="1">
            <a:spAutoFit/>
          </a:bodyPr>
          <a:p>
            <a:pPr>
              <a:buClrTx/>
            </a:pP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加链接后，图片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/</a:t>
            </a: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文本样式的变化</a:t>
            </a:r>
            <a:endParaRPr lang="zh-CN" altLang="en-US" sz="1800" b="1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654381" name="矩形 654380"/>
          <p:cNvSpPr/>
          <p:nvPr/>
        </p:nvSpPr>
        <p:spPr>
          <a:xfrm>
            <a:off x="323850" y="2997200"/>
            <a:ext cx="4824413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Blip>
                <a:blip r:embed="rId4"/>
              </a:buBlip>
              <a:defRPr sz="2800" b="1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Blip>
                <a:blip r:embed="rId5"/>
              </a:buBlip>
              <a:defRPr sz="24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6"/>
              </a:buBlip>
              <a:defRPr sz="20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  <a:defRPr sz="18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</a:lstStyle>
          <a:p>
            <a:pPr lvl="0"/>
            <a:r>
              <a:rPr lang="zh-CN" altLang="en-US" dirty="0"/>
              <a:t>超链接样式的四种状态</a:t>
            </a:r>
            <a:endParaRPr lang="zh-CN" altLang="en-US" dirty="0"/>
          </a:p>
          <a:p>
            <a:pPr lvl="1"/>
            <a:r>
              <a:rPr lang="zh-CN" altLang="en-US" dirty="0"/>
              <a:t>未访问状态（</a:t>
            </a:r>
            <a:r>
              <a:rPr lang="en-US" altLang="zh-CN" err="1"/>
              <a:t>a:link</a:t>
            </a:r>
            <a:r>
              <a:rPr lang="en-US" altLang="zh-CN" sz="2800"/>
              <a:t> </a:t>
            </a:r>
            <a:r>
              <a:rPr lang="zh-CN" altLang="en-US" dirty="0"/>
              <a:t>）</a:t>
            </a:r>
            <a:endParaRPr lang="zh-CN" altLang="en-US" dirty="0"/>
          </a:p>
          <a:p>
            <a:pPr lvl="1"/>
            <a:r>
              <a:rPr lang="zh-CN" altLang="en-US" dirty="0"/>
              <a:t>已访问状态（</a:t>
            </a:r>
            <a:r>
              <a:rPr lang="en-US" altLang="zh-CN" err="1"/>
              <a:t>a:visited</a:t>
            </a:r>
            <a:r>
              <a:rPr lang="en-US" altLang="zh-CN" sz="2800"/>
              <a:t> </a:t>
            </a:r>
            <a:r>
              <a:rPr lang="zh-CN" altLang="en-US" dirty="0"/>
              <a:t>）</a:t>
            </a:r>
            <a:endParaRPr lang="zh-CN" altLang="en-US" dirty="0"/>
          </a:p>
          <a:p>
            <a:pPr lvl="1"/>
            <a:r>
              <a:rPr lang="zh-CN" altLang="en-US" dirty="0"/>
              <a:t>鼠标移上状态（</a:t>
            </a:r>
            <a:r>
              <a:rPr lang="en-US" altLang="zh-CN" err="1"/>
              <a:t>a:hover</a:t>
            </a:r>
            <a:r>
              <a:rPr lang="en-US" altLang="zh-CN" sz="2800"/>
              <a:t> </a:t>
            </a:r>
            <a:r>
              <a:rPr lang="zh-CN" altLang="en-US" dirty="0"/>
              <a:t>）</a:t>
            </a:r>
            <a:endParaRPr lang="zh-CN" altLang="en-US" dirty="0"/>
          </a:p>
          <a:p>
            <a:pPr lvl="1"/>
            <a:r>
              <a:rPr lang="zh-CN" altLang="en-US" dirty="0"/>
              <a:t>激活选定状态（</a:t>
            </a:r>
            <a:r>
              <a:rPr lang="en-US" altLang="zh-CN" err="1"/>
              <a:t>a:active</a:t>
            </a:r>
            <a:r>
              <a:rPr lang="en-US" altLang="zh-CN" sz="2800"/>
              <a:t> </a:t>
            </a:r>
            <a:r>
              <a:rPr lang="zh-CN" altLang="en-US" dirty="0"/>
              <a:t>）</a:t>
            </a:r>
            <a:endParaRPr lang="zh-CN" altLang="en-US" dirty="0"/>
          </a:p>
          <a:p>
            <a:pPr lvl="1">
              <a:buNone/>
            </a:pPr>
            <a:endParaRPr lang="zh-CN" altLang="en-US" dirty="0"/>
          </a:p>
        </p:txBody>
      </p:sp>
      <p:sp>
        <p:nvSpPr>
          <p:cNvPr id="654382" name="圆角矩形标注 654381"/>
          <p:cNvSpPr/>
          <p:nvPr/>
        </p:nvSpPr>
        <p:spPr>
          <a:xfrm>
            <a:off x="6948488" y="2481263"/>
            <a:ext cx="1800225" cy="990600"/>
          </a:xfrm>
          <a:prstGeom prst="wedgeRoundRectCallout">
            <a:avLst>
              <a:gd name="adj1" fmla="val -46208"/>
              <a:gd name="adj2" fmla="val 102083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  <a:effectLst>
            <a:outerShdw dist="53882" dir="2699999" algn="ctr" rotWithShape="0">
              <a:schemeClr val="bg2">
                <a:alpha val="50000"/>
              </a:schemeClr>
            </a:outerShdw>
          </a:effectLst>
        </p:spPr>
        <p:txBody>
          <a:bodyPr anchor="t" anchorCtr="1">
            <a:spAutoFit/>
          </a:bodyPr>
          <a:p>
            <a:pPr>
              <a:buClrTx/>
            </a:pP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可以分别设置链接的四种状态的样式</a:t>
            </a:r>
            <a:endParaRPr lang="zh-CN" altLang="en-US" sz="1800" b="1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54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54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54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4378" grpId="0" bldLvl="0" animBg="1"/>
      <p:bldP spid="654382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7625" b="99417" l="0" r="991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42" y="0"/>
            <a:ext cx="4572000" cy="6858000"/>
          </a:xfrm>
          <a:prstGeom prst="rect">
            <a:avLst/>
          </a:prstGeom>
        </p:spPr>
      </p:pic>
      <p:sp>
        <p:nvSpPr>
          <p:cNvPr id="737282" name="标题 737281"/>
          <p:cNvSpPr>
            <a:spLocks noGrp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3600" b="0" i="0" u="none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dirty="0"/>
              <a:t>超链接伪类样式</a:t>
            </a:r>
            <a:endParaRPr lang="zh-CN" altLang="en-US" dirty="0"/>
          </a:p>
        </p:txBody>
      </p:sp>
      <p:sp>
        <p:nvSpPr>
          <p:cNvPr id="737283" name="文本占位符 737282"/>
          <p:cNvSpPr>
            <a:spLocks noGrp="1"/>
          </p:cNvSpPr>
          <p:nvPr/>
        </p:nvSpPr>
        <p:spPr>
          <a:xfrm>
            <a:off x="539750" y="1276350"/>
            <a:ext cx="7777163" cy="28733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Blip>
                <a:blip r:embed="rId3"/>
              </a:buBlip>
              <a:defRPr sz="28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Blip>
                <a:blip r:embed="rId4"/>
              </a:buBlip>
              <a:defRPr sz="2400" b="1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Blip>
                <a:blip r:embed="rId5"/>
              </a:buBlip>
              <a:defRPr sz="2000" b="1" i="0" u="none" kern="1200" baseline="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Ø"/>
              <a:defRPr sz="18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5pPr>
            <a:lvl6pPr marL="2514600" lvl="5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6pPr>
            <a:lvl7pPr marL="2971800" lvl="6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7pPr>
            <a:lvl8pPr marL="3429000" lvl="7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8pPr>
            <a:lvl9pPr marL="3886200" lvl="8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»"/>
              <a:defRPr sz="2000" b="1" i="0" u="none" kern="1200" baseline="0">
                <a:solidFill>
                  <a:schemeClr val="tx1"/>
                </a:solidFill>
                <a:latin typeface="+mn-lt"/>
                <a:ea typeface="楷体_GB2312" pitchFamily="49" charset="-122"/>
                <a:cs typeface="+mn-cs"/>
              </a:defRPr>
            </a:lvl9pPr>
          </a:lstStyle>
          <a:p>
            <a:r>
              <a:rPr lang="zh-CN" altLang="en-US" dirty="0"/>
              <a:t>超链接伪类样式</a:t>
            </a:r>
            <a:endParaRPr lang="zh-CN" altLang="en-US" dirty="0"/>
          </a:p>
        </p:txBody>
      </p:sp>
      <p:graphicFrame>
        <p:nvGraphicFramePr>
          <p:cNvPr id="737336" name="表格 737335"/>
          <p:cNvGraphicFramePr/>
          <p:nvPr/>
        </p:nvGraphicFramePr>
        <p:xfrm>
          <a:off x="755650" y="2052638"/>
          <a:ext cx="8064500" cy="2744788"/>
        </p:xfrm>
        <a:graphic>
          <a:graphicData uri="http://schemas.openxmlformats.org/drawingml/2006/table">
            <a:tbl>
              <a:tblPr/>
              <a:tblGrid>
                <a:gridCol w="1728788"/>
                <a:gridCol w="3527425"/>
                <a:gridCol w="2808287"/>
              </a:tblGrid>
              <a:tr h="504825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Blip>
                          <a:blip r:embed="rId3"/>
                        </a:buBlip>
                        <a:defRPr sz="24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Blip>
                          <a:blip r:embed="rId4"/>
                        </a:buBlip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Blip>
                          <a:blip r:embed="rId5"/>
                        </a:buBlip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黑体" panose="02010609060101010101" charset="-122"/>
                        </a:rPr>
                        <a:t>伪  类</a:t>
                      </a:r>
                      <a:endParaRPr lang="zh-CN" altLang="en-US" sz="2000">
                        <a:solidFill>
                          <a:schemeClr val="bg1"/>
                        </a:solidFill>
                        <a:latin typeface="黑体" panose="0201060906010101010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1"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Blip>
                          <a:blip r:embed="rId3"/>
                        </a:buBlip>
                        <a:defRPr sz="24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Blip>
                          <a:blip r:embed="rId4"/>
                        </a:buBlip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Blip>
                          <a:blip r:embed="rId5"/>
                        </a:buBlip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黑体" panose="02010609060101010101" charset="-122"/>
                        </a:rPr>
                        <a:t>示  例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黑体" panose="0201060906010101010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1"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Blip>
                          <a:blip r:embed="rId3"/>
                        </a:buBlip>
                        <a:defRPr sz="24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Blip>
                          <a:blip r:embed="rId4"/>
                        </a:buBlip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Blip>
                          <a:blip r:embed="rId5"/>
                        </a:buBlip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黑体" panose="02010609060101010101" charset="-122"/>
                        </a:rPr>
                        <a:t>说  明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黑体" panose="02010609060101010101" charset="-122"/>
                      </a:endParaRPr>
                    </a:p>
                  </a:txBody>
                  <a:tcPr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rotWithShape="1">
                      <a:blip r:embed="rId6"/>
                      <a:stretch>
                        <a:fillRect/>
                      </a:stretch>
                    </a:blipFill>
                  </a:tcPr>
                </a:tc>
              </a:tr>
              <a:tr h="455613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Blip>
                          <a:blip r:embed="rId3"/>
                        </a:buBlip>
                        <a:defRPr sz="24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Blip>
                          <a:blip r:embed="rId4"/>
                        </a:buBlip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Blip>
                          <a:blip r:embed="rId5"/>
                        </a:buBlip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>
                          <a:schemeClr val="bg1"/>
                        </a:buClr>
                        <a:buNone/>
                      </a:pPr>
                      <a:r>
                        <a:rPr lang="en-US" altLang="zh-CN" err="1">
                          <a:solidFill>
                            <a:srgbClr val="0000FF"/>
                          </a:solidFill>
                          <a:ea typeface="宋体" panose="02010600030101010101" pitchFamily="2" charset="-122"/>
                        </a:rPr>
                        <a:t>a:link</a:t>
                      </a:r>
                      <a:endParaRPr lang="en-US" altLang="zh-CN">
                        <a:solidFill>
                          <a:srgbClr val="0000FF"/>
                        </a:solidFill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Blip>
                          <a:blip r:embed="rId3"/>
                        </a:buBlip>
                        <a:defRPr sz="24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Blip>
                          <a:blip r:embed="rId4"/>
                        </a:buBlip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Blip>
                          <a:blip r:embed="rId5"/>
                        </a:buBlip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>
                          <a:schemeClr val="bg1"/>
                        </a:buClr>
                        <a:buNone/>
                      </a:pPr>
                      <a:r>
                        <a:rPr lang="en-US" altLang="zh-CN">
                          <a:ea typeface="宋体" panose="02010600030101010101" pitchFamily="2" charset="-122"/>
                        </a:rPr>
                        <a:t>a:link{color:#999;}</a:t>
                      </a:r>
                      <a:endParaRPr lang="en-US" altLang="zh-CN"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Blip>
                          <a:blip r:embed="rId3"/>
                        </a:buBlip>
                        <a:defRPr sz="24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Blip>
                          <a:blip r:embed="rId4"/>
                        </a:buBlip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Blip>
                          <a:blip r:embed="rId5"/>
                        </a:buBlip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>
                          <a:schemeClr val="bg1"/>
                        </a:buClr>
                        <a:buNone/>
                      </a:pPr>
                      <a:r>
                        <a:rPr lang="zh-CN" altLang="en-US" dirty="0">
                          <a:latin typeface="黑体" panose="02010609060101010101" charset="-122"/>
                          <a:ea typeface="宋体" panose="02010600030101010101" pitchFamily="2" charset="-122"/>
                        </a:rPr>
                        <a:t>未访问状态</a:t>
                      </a:r>
                      <a:endParaRPr lang="zh-CN" altLang="en-US" dirty="0">
                        <a:latin typeface="黑体" panose="02010609060101010101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612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Blip>
                          <a:blip r:embed="rId3"/>
                        </a:buBlip>
                        <a:defRPr sz="24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Blip>
                          <a:blip r:embed="rId4"/>
                        </a:buBlip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Blip>
                          <a:blip r:embed="rId5"/>
                        </a:buBlip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>
                          <a:schemeClr val="bg1"/>
                        </a:buClr>
                        <a:buNone/>
                      </a:pPr>
                      <a:r>
                        <a:rPr lang="en-US" altLang="zh-CN" err="1">
                          <a:solidFill>
                            <a:srgbClr val="0000FF"/>
                          </a:solidFill>
                          <a:ea typeface="宋体" panose="02010600030101010101" pitchFamily="2" charset="-122"/>
                        </a:rPr>
                        <a:t>a:visited</a:t>
                      </a:r>
                      <a:endParaRPr lang="en-US" altLang="zh-CN">
                        <a:solidFill>
                          <a:srgbClr val="0000FF"/>
                        </a:solidFill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Blip>
                          <a:blip r:embed="rId3"/>
                        </a:buBlip>
                        <a:defRPr sz="24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Blip>
                          <a:blip r:embed="rId4"/>
                        </a:buBlip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Blip>
                          <a:blip r:embed="rId5"/>
                        </a:buBlip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>
                          <a:schemeClr val="bg1"/>
                        </a:buClr>
                        <a:buNone/>
                      </a:pPr>
                      <a:r>
                        <a:rPr lang="en-US" altLang="zh-CN">
                          <a:ea typeface="宋体" panose="02010600030101010101" pitchFamily="2" charset="-122"/>
                        </a:rPr>
                        <a:t>a:</a:t>
                      </a:r>
                      <a:r>
                        <a:rPr lang="en-US" altLang="zh-CN" sz="2400" err="1">
                          <a:solidFill>
                            <a:srgbClr val="0000FF"/>
                          </a:solidFill>
                          <a:ea typeface="宋体" panose="02010600030101010101" pitchFamily="2" charset="-122"/>
                          <a:sym typeface="+mn-ea"/>
                        </a:rPr>
                        <a:t>visited</a:t>
                      </a:r>
                      <a:r>
                        <a:rPr lang="en-US" altLang="zh-CN">
                          <a:ea typeface="宋体" panose="02010600030101010101" pitchFamily="2" charset="-122"/>
                        </a:rPr>
                        <a:t>{color:#333;}</a:t>
                      </a:r>
                      <a:endParaRPr lang="en-US" altLang="zh-CN"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Blip>
                          <a:blip r:embed="rId3"/>
                        </a:buBlip>
                        <a:defRPr sz="24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Blip>
                          <a:blip r:embed="rId4"/>
                        </a:buBlip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Blip>
                          <a:blip r:embed="rId5"/>
                        </a:buBlip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>
                          <a:schemeClr val="bg1"/>
                        </a:buClr>
                        <a:buNone/>
                      </a:pPr>
                      <a:r>
                        <a:rPr lang="zh-CN" altLang="en-US" dirty="0">
                          <a:latin typeface="黑体" panose="02010609060101010101" charset="-122"/>
                          <a:ea typeface="宋体" panose="02010600030101010101" pitchFamily="2" charset="-122"/>
                        </a:rPr>
                        <a:t>已访问状态</a:t>
                      </a:r>
                      <a:endParaRPr lang="zh-CN" altLang="en-US" dirty="0">
                        <a:latin typeface="黑体" panose="02010609060101010101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Blip>
                          <a:blip r:embed="rId3"/>
                        </a:buBlip>
                        <a:defRPr sz="24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Blip>
                          <a:blip r:embed="rId4"/>
                        </a:buBlip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Blip>
                          <a:blip r:embed="rId5"/>
                        </a:buBlip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>
                          <a:schemeClr val="bg1"/>
                        </a:buClr>
                        <a:buNone/>
                      </a:pPr>
                      <a:r>
                        <a:rPr lang="en-US" altLang="zh-CN" err="1">
                          <a:solidFill>
                            <a:srgbClr val="0000FF"/>
                          </a:solidFill>
                          <a:ea typeface="宋体" panose="02010600030101010101" pitchFamily="2" charset="-122"/>
                        </a:rPr>
                        <a:t>a:hover</a:t>
                      </a:r>
                      <a:endParaRPr lang="en-US" altLang="zh-CN">
                        <a:solidFill>
                          <a:srgbClr val="0000FF"/>
                        </a:solidFill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Blip>
                          <a:blip r:embed="rId3"/>
                        </a:buBlip>
                        <a:defRPr sz="24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Blip>
                          <a:blip r:embed="rId4"/>
                        </a:buBlip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Blip>
                          <a:blip r:embed="rId5"/>
                        </a:buBlip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>
                          <a:schemeClr val="bg1"/>
                        </a:buClr>
                        <a:buNone/>
                      </a:pPr>
                      <a:r>
                        <a:rPr lang="en-US" altLang="zh-CN">
                          <a:ea typeface="宋体" panose="02010600030101010101" pitchFamily="2" charset="-122"/>
                        </a:rPr>
                        <a:t>a:</a:t>
                      </a:r>
                      <a:r>
                        <a:rPr lang="en-US" altLang="zh-CN" sz="2400" err="1">
                          <a:solidFill>
                            <a:srgbClr val="0000FF"/>
                          </a:solidFill>
                          <a:ea typeface="宋体" panose="02010600030101010101" pitchFamily="2" charset="-122"/>
                          <a:sym typeface="+mn-ea"/>
                        </a:rPr>
                        <a:t>hover</a:t>
                      </a:r>
                      <a:r>
                        <a:rPr lang="en-US" altLang="zh-CN">
                          <a:ea typeface="宋体" panose="02010600030101010101" pitchFamily="2" charset="-122"/>
                        </a:rPr>
                        <a:t>{color:#ff7300;}</a:t>
                      </a:r>
                      <a:endParaRPr lang="en-US" altLang="zh-CN"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Blip>
                          <a:blip r:embed="rId3"/>
                        </a:buBlip>
                        <a:defRPr sz="24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Blip>
                          <a:blip r:embed="rId4"/>
                        </a:buBlip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Blip>
                          <a:blip r:embed="rId5"/>
                        </a:buBlip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>
                          <a:schemeClr val="bg1"/>
                        </a:buClr>
                        <a:buNone/>
                      </a:pPr>
                      <a:r>
                        <a:rPr lang="zh-CN" altLang="en-US" dirty="0">
                          <a:latin typeface="黑体" panose="02010609060101010101" charset="-122"/>
                          <a:ea typeface="宋体" panose="02010600030101010101" pitchFamily="2" charset="-122"/>
                        </a:rPr>
                        <a:t>鼠标移上状态</a:t>
                      </a:r>
                      <a:endParaRPr lang="zh-CN" altLang="en-US" dirty="0">
                        <a:latin typeface="黑体" panose="02010609060101010101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20738"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Blip>
                          <a:blip r:embed="rId3"/>
                        </a:buBlip>
                        <a:defRPr sz="24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Blip>
                          <a:blip r:embed="rId4"/>
                        </a:buBlip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Blip>
                          <a:blip r:embed="rId5"/>
                        </a:buBlip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>
                          <a:schemeClr val="bg1"/>
                        </a:buClr>
                        <a:buNone/>
                      </a:pPr>
                      <a:r>
                        <a:rPr lang="en-US" altLang="zh-CN" err="1">
                          <a:solidFill>
                            <a:srgbClr val="0000FF"/>
                          </a:solidFill>
                          <a:ea typeface="宋体" panose="02010600030101010101" pitchFamily="2" charset="-122"/>
                        </a:rPr>
                        <a:t>a:active</a:t>
                      </a:r>
                      <a:endParaRPr lang="en-US" altLang="zh-CN">
                        <a:solidFill>
                          <a:srgbClr val="0000FF"/>
                        </a:solidFill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Blip>
                          <a:blip r:embed="rId3"/>
                        </a:buBlip>
                        <a:defRPr sz="24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Blip>
                          <a:blip r:embed="rId4"/>
                        </a:buBlip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Blip>
                          <a:blip r:embed="rId5"/>
                        </a:buBlip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>
                          <a:schemeClr val="bg1"/>
                        </a:buClr>
                        <a:buNone/>
                      </a:pPr>
                      <a:r>
                        <a:rPr lang="en-US" altLang="zh-CN">
                          <a:ea typeface="宋体" panose="02010600030101010101" pitchFamily="2" charset="-122"/>
                        </a:rPr>
                        <a:t>a:</a:t>
                      </a:r>
                      <a:r>
                        <a:rPr lang="en-US" altLang="zh-CN" sz="2400" err="1">
                          <a:solidFill>
                            <a:srgbClr val="0000FF"/>
                          </a:solidFill>
                          <a:ea typeface="宋体" panose="02010600030101010101" pitchFamily="2" charset="-122"/>
                          <a:sym typeface="+mn-ea"/>
                        </a:rPr>
                        <a:t>active</a:t>
                      </a:r>
                      <a:r>
                        <a:rPr lang="en-US" altLang="zh-CN">
                          <a:ea typeface="宋体" panose="02010600030101010101" pitchFamily="2" charset="-122"/>
                        </a:rPr>
                        <a:t>{color:#999;}</a:t>
                      </a:r>
                      <a:endParaRPr lang="en-US" altLang="zh-CN"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34290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Blip>
                          <a:blip r:embed="rId3"/>
                        </a:buBlip>
                        <a:defRPr sz="2400" b="1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1pPr>
                      <a:lvl2pPr marL="742950" lvl="1" indent="-28575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Blip>
                          <a:blip r:embed="rId4"/>
                        </a:buBlip>
                        <a:defRPr sz="20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defRPr>
                      </a:lvl2pPr>
                      <a:lvl3pPr marL="1143000" lvl="2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buBlip>
                          <a:blip r:embed="rId5"/>
                        </a:buBlip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Font typeface="Wingdings" panose="05000000000000000000" pitchFamily="2" charset="2"/>
                        <a:buChar char="Ø"/>
                        <a:defRPr sz="16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4pPr>
                      <a:lvl5pPr marL="2057400" lvl="4" indent="-2286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»"/>
                        <a:defRPr sz="1800" b="1" i="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楷体_GB2312" pitchFamily="49" charset="-122"/>
                        </a:defRPr>
                      </a:lvl5pPr>
                    </a:lstStyle>
                    <a:p>
                      <a:pPr marL="0" lvl="0" indent="0">
                        <a:spcBef>
                          <a:spcPct val="0"/>
                        </a:spcBef>
                        <a:buClr>
                          <a:schemeClr val="bg1"/>
                        </a:buClr>
                        <a:buNone/>
                      </a:pPr>
                      <a:r>
                        <a:rPr lang="zh-CN" altLang="en-US" dirty="0">
                          <a:latin typeface="黑体" panose="02010609060101010101" charset="-122"/>
                          <a:ea typeface="宋体" panose="02010600030101010101" pitchFamily="2" charset="-122"/>
                        </a:rPr>
                        <a:t>激活选定状态（鼠标点击未释放时）</a:t>
                      </a:r>
                      <a:endParaRPr lang="zh-CN" altLang="en-US" dirty="0">
                        <a:latin typeface="黑体" panose="02010609060101010101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tx1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7337" name="圆角矩形标注 737336"/>
          <p:cNvSpPr/>
          <p:nvPr/>
        </p:nvSpPr>
        <p:spPr>
          <a:xfrm>
            <a:off x="3492500" y="1341438"/>
            <a:ext cx="3600450" cy="693737"/>
          </a:xfrm>
          <a:prstGeom prst="wedgeRoundRectCallout">
            <a:avLst>
              <a:gd name="adj1" fmla="val -89991"/>
              <a:gd name="adj2" fmla="val 86611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  <a:effectLst>
            <a:outerShdw dist="53882" dir="2699999" algn="ctr" rotWithShape="0">
              <a:schemeClr val="bg2">
                <a:alpha val="50000"/>
              </a:schemeClr>
            </a:outerShdw>
          </a:effectLst>
        </p:spPr>
        <p:txBody>
          <a:bodyPr anchor="t" anchorCtr="1">
            <a:spAutoFit/>
          </a:bodyPr>
          <a:p>
            <a:pPr>
              <a:buClrTx/>
            </a:pP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采用选择器：状态的方式分别定义样式，一般称为伪类</a:t>
            </a:r>
            <a:endParaRPr lang="zh-CN" altLang="en-US" sz="1800" b="1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737338" name="图片 7373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5150" y="5300663"/>
            <a:ext cx="5435600" cy="13954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7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7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7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" y="11430"/>
            <a:ext cx="12268200" cy="690086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17140" y="2950845"/>
            <a:ext cx="6859905" cy="102298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学生展示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点评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-16510"/>
            <a:ext cx="12192000" cy="3028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48310" y="303530"/>
            <a:ext cx="3060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评价标准</a:t>
            </a:r>
            <a:endParaRPr lang="zh-CN" altLang="en-US" sz="5400" b="1">
              <a:solidFill>
                <a:srgbClr val="157E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" name="表格 2"/>
          <p:cNvGraphicFramePr/>
          <p:nvPr/>
        </p:nvGraphicFramePr>
        <p:xfrm>
          <a:off x="279400" y="1061720"/>
          <a:ext cx="11633200" cy="548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9775"/>
                <a:gridCol w="1667510"/>
                <a:gridCol w="6619875"/>
                <a:gridCol w="435610"/>
                <a:gridCol w="433705"/>
                <a:gridCol w="434975"/>
                <a:gridCol w="434975"/>
                <a:gridCol w="431800"/>
                <a:gridCol w="434975"/>
              </a:tblGrid>
              <a:tr h="304800">
                <a:tc gridSpan="2"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评分项目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评分要求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张三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张四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张五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张6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张7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张8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 rowSpan="3"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小组评分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项目管理(10分)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能正确新建和管理项目的文件，得10分。错误一处扣5分，扣完为止。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界面效果（20分）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能正确完成任务的界面效果图，得20分。错误一处扣5分，扣完为止。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830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A标签功能（60分）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能正确使用超链接完成页面间的跳转，得20分。错误一处扣10分。（步骤3）能正确使用a标签完成页面内的锚链接，得20分。错误一处扣10分。（步骤4）能正确使用a标签完成功能性链接，得20分。错误一处扣10分。（步骤5）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教师评分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代码规范性（10分）</a:t>
                      </a:r>
                      <a:endParaRPr lang="en-US" altLang="en-US" sz="24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代码命名规范，得5分。2、在规定时间内完成任务，得5分。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2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" y="11430"/>
            <a:ext cx="12268200" cy="690086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845130" y="2164479"/>
            <a:ext cx="1484051" cy="10227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45130" y="4074921"/>
            <a:ext cx="1484051" cy="10227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水杯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84405" y="2174379"/>
            <a:ext cx="1484051" cy="10227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胸卡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384405" y="4084821"/>
            <a:ext cx="1484051" cy="10227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Entry_1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10065" y="328005"/>
            <a:ext cx="169400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b="1" spc="3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课前准备</a:t>
            </a:r>
            <a:endParaRPr lang="zh-CN" altLang="en-US" sz="2800" b="1" spc="3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bldLvl="0" animBg="1"/>
      <p:bldP spid="6" grpId="0" bldLvl="0" animBg="1"/>
      <p:bldP spid="12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560091" y="601876"/>
            <a:ext cx="3190543" cy="782423"/>
          </a:xfrm>
        </p:spPr>
        <p:txBody>
          <a:bodyPr/>
          <a:lstStyle/>
          <a:p>
            <a:r>
              <a:rPr lang="zh-CN" altLang="en-US" sz="4000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总结和反思</a:t>
            </a:r>
            <a:endParaRPr lang="zh-CN" altLang="en-US" sz="4000" dirty="0">
              <a:solidFill>
                <a:srgbClr val="157E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228665" y="3429878"/>
            <a:ext cx="2047332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超链接的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3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中跳转方式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6336021" y="3346709"/>
            <a:ext cx="427668" cy="144508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8"/>
          <p:cNvSpPr txBox="1"/>
          <p:nvPr/>
        </p:nvSpPr>
        <p:spPr>
          <a:xfrm>
            <a:off x="6564319" y="3429878"/>
            <a:ext cx="1713649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超链接标签的样式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536700" y="3124107"/>
            <a:ext cx="1814091" cy="181409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1736946" y="3467583"/>
            <a:ext cx="1342828" cy="1258036"/>
            <a:chOff x="2900363" y="5172075"/>
            <a:chExt cx="1458119" cy="1366045"/>
          </a:xfrm>
          <a:solidFill>
            <a:schemeClr val="bg1"/>
          </a:solidFill>
        </p:grpSpPr>
        <p:sp>
          <p:nvSpPr>
            <p:cNvPr id="34" name="Freeform 8"/>
            <p:cNvSpPr/>
            <p:nvPr/>
          </p:nvSpPr>
          <p:spPr bwMode="auto">
            <a:xfrm>
              <a:off x="2900363" y="5172075"/>
              <a:ext cx="1431925" cy="1033463"/>
            </a:xfrm>
            <a:custGeom>
              <a:avLst/>
              <a:gdLst>
                <a:gd name="T0" fmla="*/ 585 w 902"/>
                <a:gd name="T1" fmla="*/ 651 h 651"/>
                <a:gd name="T2" fmla="*/ 585 w 902"/>
                <a:gd name="T3" fmla="*/ 637 h 651"/>
                <a:gd name="T4" fmla="*/ 585 w 902"/>
                <a:gd name="T5" fmla="*/ 591 h 651"/>
                <a:gd name="T6" fmla="*/ 585 w 902"/>
                <a:gd name="T7" fmla="*/ 577 h 651"/>
                <a:gd name="T8" fmla="*/ 571 w 902"/>
                <a:gd name="T9" fmla="*/ 577 h 651"/>
                <a:gd name="T10" fmla="*/ 74 w 902"/>
                <a:gd name="T11" fmla="*/ 577 h 651"/>
                <a:gd name="T12" fmla="*/ 74 w 902"/>
                <a:gd name="T13" fmla="*/ 72 h 651"/>
                <a:gd name="T14" fmla="*/ 828 w 902"/>
                <a:gd name="T15" fmla="*/ 72 h 651"/>
                <a:gd name="T16" fmla="*/ 828 w 902"/>
                <a:gd name="T17" fmla="*/ 529 h 651"/>
                <a:gd name="T18" fmla="*/ 828 w 902"/>
                <a:gd name="T19" fmla="*/ 541 h 651"/>
                <a:gd name="T20" fmla="*/ 840 w 902"/>
                <a:gd name="T21" fmla="*/ 541 h 651"/>
                <a:gd name="T22" fmla="*/ 840 w 902"/>
                <a:gd name="T23" fmla="*/ 541 h 651"/>
                <a:gd name="T24" fmla="*/ 862 w 902"/>
                <a:gd name="T25" fmla="*/ 545 h 651"/>
                <a:gd name="T26" fmla="*/ 884 w 902"/>
                <a:gd name="T27" fmla="*/ 551 h 651"/>
                <a:gd name="T28" fmla="*/ 902 w 902"/>
                <a:gd name="T29" fmla="*/ 557 h 651"/>
                <a:gd name="T30" fmla="*/ 902 w 902"/>
                <a:gd name="T31" fmla="*/ 537 h 651"/>
                <a:gd name="T32" fmla="*/ 902 w 902"/>
                <a:gd name="T33" fmla="*/ 60 h 651"/>
                <a:gd name="T34" fmla="*/ 902 w 902"/>
                <a:gd name="T35" fmla="*/ 60 h 651"/>
                <a:gd name="T36" fmla="*/ 900 w 902"/>
                <a:gd name="T37" fmla="*/ 48 h 651"/>
                <a:gd name="T38" fmla="*/ 896 w 902"/>
                <a:gd name="T39" fmla="*/ 36 h 651"/>
                <a:gd name="T40" fmla="*/ 892 w 902"/>
                <a:gd name="T41" fmla="*/ 26 h 651"/>
                <a:gd name="T42" fmla="*/ 884 w 902"/>
                <a:gd name="T43" fmla="*/ 18 h 651"/>
                <a:gd name="T44" fmla="*/ 874 w 902"/>
                <a:gd name="T45" fmla="*/ 10 h 651"/>
                <a:gd name="T46" fmla="*/ 864 w 902"/>
                <a:gd name="T47" fmla="*/ 4 h 651"/>
                <a:gd name="T48" fmla="*/ 854 w 902"/>
                <a:gd name="T49" fmla="*/ 0 h 651"/>
                <a:gd name="T50" fmla="*/ 842 w 902"/>
                <a:gd name="T51" fmla="*/ 0 h 651"/>
                <a:gd name="T52" fmla="*/ 60 w 902"/>
                <a:gd name="T53" fmla="*/ 0 h 651"/>
                <a:gd name="T54" fmla="*/ 60 w 902"/>
                <a:gd name="T55" fmla="*/ 0 h 651"/>
                <a:gd name="T56" fmla="*/ 48 w 902"/>
                <a:gd name="T57" fmla="*/ 0 h 651"/>
                <a:gd name="T58" fmla="*/ 36 w 902"/>
                <a:gd name="T59" fmla="*/ 4 h 651"/>
                <a:gd name="T60" fmla="*/ 26 w 902"/>
                <a:gd name="T61" fmla="*/ 10 h 651"/>
                <a:gd name="T62" fmla="*/ 18 w 902"/>
                <a:gd name="T63" fmla="*/ 18 h 651"/>
                <a:gd name="T64" fmla="*/ 10 w 902"/>
                <a:gd name="T65" fmla="*/ 26 h 651"/>
                <a:gd name="T66" fmla="*/ 4 w 902"/>
                <a:gd name="T67" fmla="*/ 36 h 651"/>
                <a:gd name="T68" fmla="*/ 2 w 902"/>
                <a:gd name="T69" fmla="*/ 48 h 651"/>
                <a:gd name="T70" fmla="*/ 0 w 902"/>
                <a:gd name="T71" fmla="*/ 60 h 651"/>
                <a:gd name="T72" fmla="*/ 0 w 902"/>
                <a:gd name="T73" fmla="*/ 591 h 651"/>
                <a:gd name="T74" fmla="*/ 0 w 902"/>
                <a:gd name="T75" fmla="*/ 591 h 651"/>
                <a:gd name="T76" fmla="*/ 2 w 902"/>
                <a:gd name="T77" fmla="*/ 603 h 651"/>
                <a:gd name="T78" fmla="*/ 4 w 902"/>
                <a:gd name="T79" fmla="*/ 613 h 651"/>
                <a:gd name="T80" fmla="*/ 10 w 902"/>
                <a:gd name="T81" fmla="*/ 623 h 651"/>
                <a:gd name="T82" fmla="*/ 18 w 902"/>
                <a:gd name="T83" fmla="*/ 633 h 651"/>
                <a:gd name="T84" fmla="*/ 26 w 902"/>
                <a:gd name="T85" fmla="*/ 639 h 651"/>
                <a:gd name="T86" fmla="*/ 36 w 902"/>
                <a:gd name="T87" fmla="*/ 645 h 651"/>
                <a:gd name="T88" fmla="*/ 48 w 902"/>
                <a:gd name="T89" fmla="*/ 649 h 651"/>
                <a:gd name="T90" fmla="*/ 60 w 902"/>
                <a:gd name="T91" fmla="*/ 651 h 651"/>
                <a:gd name="T92" fmla="*/ 571 w 902"/>
                <a:gd name="T93" fmla="*/ 651 h 651"/>
                <a:gd name="T94" fmla="*/ 585 w 902"/>
                <a:gd name="T95" fmla="*/ 651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2" h="651">
                  <a:moveTo>
                    <a:pt x="585" y="651"/>
                  </a:moveTo>
                  <a:lnTo>
                    <a:pt x="585" y="637"/>
                  </a:lnTo>
                  <a:lnTo>
                    <a:pt x="585" y="591"/>
                  </a:lnTo>
                  <a:lnTo>
                    <a:pt x="585" y="577"/>
                  </a:lnTo>
                  <a:lnTo>
                    <a:pt x="571" y="577"/>
                  </a:lnTo>
                  <a:lnTo>
                    <a:pt x="74" y="577"/>
                  </a:lnTo>
                  <a:lnTo>
                    <a:pt x="74" y="72"/>
                  </a:lnTo>
                  <a:lnTo>
                    <a:pt x="828" y="72"/>
                  </a:lnTo>
                  <a:lnTo>
                    <a:pt x="828" y="529"/>
                  </a:lnTo>
                  <a:lnTo>
                    <a:pt x="828" y="541"/>
                  </a:lnTo>
                  <a:lnTo>
                    <a:pt x="840" y="541"/>
                  </a:lnTo>
                  <a:lnTo>
                    <a:pt x="840" y="541"/>
                  </a:lnTo>
                  <a:lnTo>
                    <a:pt x="862" y="545"/>
                  </a:lnTo>
                  <a:lnTo>
                    <a:pt x="884" y="551"/>
                  </a:lnTo>
                  <a:lnTo>
                    <a:pt x="902" y="557"/>
                  </a:lnTo>
                  <a:lnTo>
                    <a:pt x="902" y="537"/>
                  </a:lnTo>
                  <a:lnTo>
                    <a:pt x="902" y="60"/>
                  </a:lnTo>
                  <a:lnTo>
                    <a:pt x="902" y="60"/>
                  </a:lnTo>
                  <a:lnTo>
                    <a:pt x="900" y="48"/>
                  </a:lnTo>
                  <a:lnTo>
                    <a:pt x="896" y="36"/>
                  </a:lnTo>
                  <a:lnTo>
                    <a:pt x="892" y="26"/>
                  </a:lnTo>
                  <a:lnTo>
                    <a:pt x="884" y="18"/>
                  </a:lnTo>
                  <a:lnTo>
                    <a:pt x="874" y="10"/>
                  </a:lnTo>
                  <a:lnTo>
                    <a:pt x="864" y="4"/>
                  </a:lnTo>
                  <a:lnTo>
                    <a:pt x="854" y="0"/>
                  </a:lnTo>
                  <a:lnTo>
                    <a:pt x="842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4"/>
                  </a:lnTo>
                  <a:lnTo>
                    <a:pt x="26" y="10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4" y="36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591"/>
                  </a:lnTo>
                  <a:lnTo>
                    <a:pt x="0" y="591"/>
                  </a:lnTo>
                  <a:lnTo>
                    <a:pt x="2" y="603"/>
                  </a:lnTo>
                  <a:lnTo>
                    <a:pt x="4" y="613"/>
                  </a:lnTo>
                  <a:lnTo>
                    <a:pt x="10" y="623"/>
                  </a:lnTo>
                  <a:lnTo>
                    <a:pt x="18" y="633"/>
                  </a:lnTo>
                  <a:lnTo>
                    <a:pt x="26" y="639"/>
                  </a:lnTo>
                  <a:lnTo>
                    <a:pt x="36" y="645"/>
                  </a:lnTo>
                  <a:lnTo>
                    <a:pt x="48" y="649"/>
                  </a:lnTo>
                  <a:lnTo>
                    <a:pt x="60" y="651"/>
                  </a:lnTo>
                  <a:lnTo>
                    <a:pt x="571" y="651"/>
                  </a:lnTo>
                  <a:lnTo>
                    <a:pt x="585" y="6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>
              <a:off x="3163888" y="5657850"/>
              <a:ext cx="111125" cy="350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3609975" y="5600700"/>
              <a:ext cx="111125" cy="407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3392488" y="5489575"/>
              <a:ext cx="112712" cy="519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12"/>
            <p:cNvSpPr>
              <a:spLocks noChangeArrowheads="1"/>
            </p:cNvSpPr>
            <p:nvPr/>
          </p:nvSpPr>
          <p:spPr bwMode="auto">
            <a:xfrm>
              <a:off x="3854450" y="5470525"/>
              <a:ext cx="258762" cy="111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3"/>
            <p:cNvSpPr/>
            <p:nvPr/>
          </p:nvSpPr>
          <p:spPr bwMode="auto">
            <a:xfrm>
              <a:off x="3636169" y="5676107"/>
              <a:ext cx="722313" cy="862013"/>
            </a:xfrm>
            <a:custGeom>
              <a:avLst/>
              <a:gdLst>
                <a:gd name="T0" fmla="*/ 389 w 455"/>
                <a:gd name="T1" fmla="*/ 240 h 543"/>
                <a:gd name="T2" fmla="*/ 361 w 455"/>
                <a:gd name="T3" fmla="*/ 228 h 543"/>
                <a:gd name="T4" fmla="*/ 333 w 455"/>
                <a:gd name="T5" fmla="*/ 226 h 543"/>
                <a:gd name="T6" fmla="*/ 313 w 455"/>
                <a:gd name="T7" fmla="*/ 226 h 543"/>
                <a:gd name="T8" fmla="*/ 263 w 455"/>
                <a:gd name="T9" fmla="*/ 236 h 543"/>
                <a:gd name="T10" fmla="*/ 263 w 455"/>
                <a:gd name="T11" fmla="*/ 46 h 543"/>
                <a:gd name="T12" fmla="*/ 261 w 455"/>
                <a:gd name="T13" fmla="*/ 28 h 543"/>
                <a:gd name="T14" fmla="*/ 250 w 455"/>
                <a:gd name="T15" fmla="*/ 14 h 543"/>
                <a:gd name="T16" fmla="*/ 236 w 455"/>
                <a:gd name="T17" fmla="*/ 4 h 543"/>
                <a:gd name="T18" fmla="*/ 218 w 455"/>
                <a:gd name="T19" fmla="*/ 0 h 543"/>
                <a:gd name="T20" fmla="*/ 208 w 455"/>
                <a:gd name="T21" fmla="*/ 2 h 543"/>
                <a:gd name="T22" fmla="*/ 192 w 455"/>
                <a:gd name="T23" fmla="*/ 8 h 543"/>
                <a:gd name="T24" fmla="*/ 180 w 455"/>
                <a:gd name="T25" fmla="*/ 20 h 543"/>
                <a:gd name="T26" fmla="*/ 172 w 455"/>
                <a:gd name="T27" fmla="*/ 36 h 543"/>
                <a:gd name="T28" fmla="*/ 172 w 455"/>
                <a:gd name="T29" fmla="*/ 308 h 543"/>
                <a:gd name="T30" fmla="*/ 172 w 455"/>
                <a:gd name="T31" fmla="*/ 320 h 543"/>
                <a:gd name="T32" fmla="*/ 166 w 455"/>
                <a:gd name="T33" fmla="*/ 336 h 543"/>
                <a:gd name="T34" fmla="*/ 156 w 455"/>
                <a:gd name="T35" fmla="*/ 348 h 543"/>
                <a:gd name="T36" fmla="*/ 142 w 455"/>
                <a:gd name="T37" fmla="*/ 353 h 543"/>
                <a:gd name="T38" fmla="*/ 134 w 455"/>
                <a:gd name="T39" fmla="*/ 355 h 543"/>
                <a:gd name="T40" fmla="*/ 104 w 455"/>
                <a:gd name="T41" fmla="*/ 348 h 543"/>
                <a:gd name="T42" fmla="*/ 90 w 455"/>
                <a:gd name="T43" fmla="*/ 344 h 543"/>
                <a:gd name="T44" fmla="*/ 76 w 455"/>
                <a:gd name="T45" fmla="*/ 344 h 543"/>
                <a:gd name="T46" fmla="*/ 54 w 455"/>
                <a:gd name="T47" fmla="*/ 346 h 543"/>
                <a:gd name="T48" fmla="*/ 34 w 455"/>
                <a:gd name="T49" fmla="*/ 355 h 543"/>
                <a:gd name="T50" fmla="*/ 4 w 455"/>
                <a:gd name="T51" fmla="*/ 379 h 543"/>
                <a:gd name="T52" fmla="*/ 2 w 455"/>
                <a:gd name="T53" fmla="*/ 385 h 543"/>
                <a:gd name="T54" fmla="*/ 2 w 455"/>
                <a:gd name="T55" fmla="*/ 391 h 543"/>
                <a:gd name="T56" fmla="*/ 16 w 455"/>
                <a:gd name="T57" fmla="*/ 403 h 543"/>
                <a:gd name="T58" fmla="*/ 76 w 455"/>
                <a:gd name="T59" fmla="*/ 437 h 543"/>
                <a:gd name="T60" fmla="*/ 130 w 455"/>
                <a:gd name="T61" fmla="*/ 471 h 543"/>
                <a:gd name="T62" fmla="*/ 156 w 455"/>
                <a:gd name="T63" fmla="*/ 491 h 543"/>
                <a:gd name="T64" fmla="*/ 204 w 455"/>
                <a:gd name="T65" fmla="*/ 519 h 543"/>
                <a:gd name="T66" fmla="*/ 250 w 455"/>
                <a:gd name="T67" fmla="*/ 535 h 543"/>
                <a:gd name="T68" fmla="*/ 303 w 455"/>
                <a:gd name="T69" fmla="*/ 541 h 543"/>
                <a:gd name="T70" fmla="*/ 333 w 455"/>
                <a:gd name="T71" fmla="*/ 543 h 543"/>
                <a:gd name="T72" fmla="*/ 365 w 455"/>
                <a:gd name="T73" fmla="*/ 539 h 543"/>
                <a:gd name="T74" fmla="*/ 389 w 455"/>
                <a:gd name="T75" fmla="*/ 529 h 543"/>
                <a:gd name="T76" fmla="*/ 411 w 455"/>
                <a:gd name="T77" fmla="*/ 513 h 543"/>
                <a:gd name="T78" fmla="*/ 427 w 455"/>
                <a:gd name="T79" fmla="*/ 493 h 543"/>
                <a:gd name="T80" fmla="*/ 439 w 455"/>
                <a:gd name="T81" fmla="*/ 469 h 543"/>
                <a:gd name="T82" fmla="*/ 453 w 455"/>
                <a:gd name="T83" fmla="*/ 417 h 543"/>
                <a:gd name="T84" fmla="*/ 455 w 455"/>
                <a:gd name="T85" fmla="*/ 391 h 543"/>
                <a:gd name="T86" fmla="*/ 453 w 455"/>
                <a:gd name="T87" fmla="*/ 344 h 543"/>
                <a:gd name="T88" fmla="*/ 445 w 455"/>
                <a:gd name="T89" fmla="*/ 304 h 543"/>
                <a:gd name="T90" fmla="*/ 425 w 455"/>
                <a:gd name="T91" fmla="*/ 270 h 543"/>
                <a:gd name="T92" fmla="*/ 389 w 455"/>
                <a:gd name="T93" fmla="*/ 24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5" h="543">
                  <a:moveTo>
                    <a:pt x="389" y="240"/>
                  </a:moveTo>
                  <a:lnTo>
                    <a:pt x="389" y="240"/>
                  </a:lnTo>
                  <a:lnTo>
                    <a:pt x="375" y="234"/>
                  </a:lnTo>
                  <a:lnTo>
                    <a:pt x="361" y="228"/>
                  </a:lnTo>
                  <a:lnTo>
                    <a:pt x="347" y="226"/>
                  </a:lnTo>
                  <a:lnTo>
                    <a:pt x="333" y="226"/>
                  </a:lnTo>
                  <a:lnTo>
                    <a:pt x="333" y="226"/>
                  </a:lnTo>
                  <a:lnTo>
                    <a:pt x="313" y="226"/>
                  </a:lnTo>
                  <a:lnTo>
                    <a:pt x="295" y="230"/>
                  </a:lnTo>
                  <a:lnTo>
                    <a:pt x="263" y="236"/>
                  </a:lnTo>
                  <a:lnTo>
                    <a:pt x="263" y="46"/>
                  </a:lnTo>
                  <a:lnTo>
                    <a:pt x="263" y="46"/>
                  </a:lnTo>
                  <a:lnTo>
                    <a:pt x="263" y="36"/>
                  </a:lnTo>
                  <a:lnTo>
                    <a:pt x="261" y="28"/>
                  </a:lnTo>
                  <a:lnTo>
                    <a:pt x="257" y="20"/>
                  </a:lnTo>
                  <a:lnTo>
                    <a:pt x="250" y="14"/>
                  </a:lnTo>
                  <a:lnTo>
                    <a:pt x="242" y="8"/>
                  </a:lnTo>
                  <a:lnTo>
                    <a:pt x="236" y="4"/>
                  </a:lnTo>
                  <a:lnTo>
                    <a:pt x="226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08" y="2"/>
                  </a:lnTo>
                  <a:lnTo>
                    <a:pt x="200" y="4"/>
                  </a:lnTo>
                  <a:lnTo>
                    <a:pt x="192" y="8"/>
                  </a:lnTo>
                  <a:lnTo>
                    <a:pt x="186" y="14"/>
                  </a:lnTo>
                  <a:lnTo>
                    <a:pt x="180" y="20"/>
                  </a:lnTo>
                  <a:lnTo>
                    <a:pt x="176" y="28"/>
                  </a:lnTo>
                  <a:lnTo>
                    <a:pt x="172" y="36"/>
                  </a:lnTo>
                  <a:lnTo>
                    <a:pt x="172" y="46"/>
                  </a:lnTo>
                  <a:lnTo>
                    <a:pt x="172" y="308"/>
                  </a:lnTo>
                  <a:lnTo>
                    <a:pt x="172" y="308"/>
                  </a:lnTo>
                  <a:lnTo>
                    <a:pt x="172" y="320"/>
                  </a:lnTo>
                  <a:lnTo>
                    <a:pt x="170" y="328"/>
                  </a:lnTo>
                  <a:lnTo>
                    <a:pt x="166" y="336"/>
                  </a:lnTo>
                  <a:lnTo>
                    <a:pt x="162" y="342"/>
                  </a:lnTo>
                  <a:lnTo>
                    <a:pt x="156" y="348"/>
                  </a:lnTo>
                  <a:lnTo>
                    <a:pt x="150" y="350"/>
                  </a:lnTo>
                  <a:lnTo>
                    <a:pt x="142" y="353"/>
                  </a:lnTo>
                  <a:lnTo>
                    <a:pt x="134" y="355"/>
                  </a:lnTo>
                  <a:lnTo>
                    <a:pt x="134" y="355"/>
                  </a:lnTo>
                  <a:lnTo>
                    <a:pt x="120" y="353"/>
                  </a:lnTo>
                  <a:lnTo>
                    <a:pt x="104" y="348"/>
                  </a:lnTo>
                  <a:lnTo>
                    <a:pt x="104" y="348"/>
                  </a:lnTo>
                  <a:lnTo>
                    <a:pt x="90" y="344"/>
                  </a:lnTo>
                  <a:lnTo>
                    <a:pt x="76" y="344"/>
                  </a:lnTo>
                  <a:lnTo>
                    <a:pt x="76" y="344"/>
                  </a:lnTo>
                  <a:lnTo>
                    <a:pt x="66" y="344"/>
                  </a:lnTo>
                  <a:lnTo>
                    <a:pt x="54" y="346"/>
                  </a:lnTo>
                  <a:lnTo>
                    <a:pt x="44" y="350"/>
                  </a:lnTo>
                  <a:lnTo>
                    <a:pt x="34" y="355"/>
                  </a:lnTo>
                  <a:lnTo>
                    <a:pt x="16" y="367"/>
                  </a:lnTo>
                  <a:lnTo>
                    <a:pt x="4" y="379"/>
                  </a:lnTo>
                  <a:lnTo>
                    <a:pt x="4" y="379"/>
                  </a:lnTo>
                  <a:lnTo>
                    <a:pt x="2" y="385"/>
                  </a:lnTo>
                  <a:lnTo>
                    <a:pt x="0" y="389"/>
                  </a:lnTo>
                  <a:lnTo>
                    <a:pt x="2" y="391"/>
                  </a:lnTo>
                  <a:lnTo>
                    <a:pt x="6" y="395"/>
                  </a:lnTo>
                  <a:lnTo>
                    <a:pt x="16" y="403"/>
                  </a:lnTo>
                  <a:lnTo>
                    <a:pt x="32" y="413"/>
                  </a:lnTo>
                  <a:lnTo>
                    <a:pt x="76" y="437"/>
                  </a:lnTo>
                  <a:lnTo>
                    <a:pt x="102" y="451"/>
                  </a:lnTo>
                  <a:lnTo>
                    <a:pt x="130" y="471"/>
                  </a:lnTo>
                  <a:lnTo>
                    <a:pt x="130" y="471"/>
                  </a:lnTo>
                  <a:lnTo>
                    <a:pt x="156" y="491"/>
                  </a:lnTo>
                  <a:lnTo>
                    <a:pt x="180" y="505"/>
                  </a:lnTo>
                  <a:lnTo>
                    <a:pt x="204" y="519"/>
                  </a:lnTo>
                  <a:lnTo>
                    <a:pt x="226" y="527"/>
                  </a:lnTo>
                  <a:lnTo>
                    <a:pt x="250" y="535"/>
                  </a:lnTo>
                  <a:lnTo>
                    <a:pt x="275" y="539"/>
                  </a:lnTo>
                  <a:lnTo>
                    <a:pt x="303" y="541"/>
                  </a:lnTo>
                  <a:lnTo>
                    <a:pt x="333" y="543"/>
                  </a:lnTo>
                  <a:lnTo>
                    <a:pt x="333" y="543"/>
                  </a:lnTo>
                  <a:lnTo>
                    <a:pt x="349" y="541"/>
                  </a:lnTo>
                  <a:lnTo>
                    <a:pt x="365" y="539"/>
                  </a:lnTo>
                  <a:lnTo>
                    <a:pt x="377" y="535"/>
                  </a:lnTo>
                  <a:lnTo>
                    <a:pt x="389" y="529"/>
                  </a:lnTo>
                  <a:lnTo>
                    <a:pt x="401" y="521"/>
                  </a:lnTo>
                  <a:lnTo>
                    <a:pt x="411" y="513"/>
                  </a:lnTo>
                  <a:lnTo>
                    <a:pt x="419" y="503"/>
                  </a:lnTo>
                  <a:lnTo>
                    <a:pt x="427" y="493"/>
                  </a:lnTo>
                  <a:lnTo>
                    <a:pt x="433" y="481"/>
                  </a:lnTo>
                  <a:lnTo>
                    <a:pt x="439" y="469"/>
                  </a:lnTo>
                  <a:lnTo>
                    <a:pt x="447" y="443"/>
                  </a:lnTo>
                  <a:lnTo>
                    <a:pt x="453" y="417"/>
                  </a:lnTo>
                  <a:lnTo>
                    <a:pt x="455" y="391"/>
                  </a:lnTo>
                  <a:lnTo>
                    <a:pt x="455" y="391"/>
                  </a:lnTo>
                  <a:lnTo>
                    <a:pt x="453" y="367"/>
                  </a:lnTo>
                  <a:lnTo>
                    <a:pt x="453" y="344"/>
                  </a:lnTo>
                  <a:lnTo>
                    <a:pt x="449" y="322"/>
                  </a:lnTo>
                  <a:lnTo>
                    <a:pt x="445" y="304"/>
                  </a:lnTo>
                  <a:lnTo>
                    <a:pt x="437" y="286"/>
                  </a:lnTo>
                  <a:lnTo>
                    <a:pt x="425" y="270"/>
                  </a:lnTo>
                  <a:lnTo>
                    <a:pt x="409" y="256"/>
                  </a:lnTo>
                  <a:lnTo>
                    <a:pt x="389" y="240"/>
                  </a:lnTo>
                  <a:lnTo>
                    <a:pt x="389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" y="1341"/>
            <a:ext cx="12187238" cy="6855321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223850" y="530485"/>
            <a:ext cx="1055797" cy="361809"/>
          </a:xfrm>
          <a:prstGeom prst="roundRect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>
            <a:outerShdw blurRad="152400" dist="254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309245" y="276860"/>
            <a:ext cx="868680" cy="868680"/>
          </a:xfrm>
          <a:prstGeom prst="ellipse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>
            <a:outerShdw blurRad="152400" dist="254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/>
            <a:endParaRPr lang="zh-CN" altLang="en-US" sz="1800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" y="299720"/>
            <a:ext cx="488950" cy="84582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1203810" y="602221"/>
            <a:ext cx="1110562" cy="261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765"/>
            <a:r>
              <a:rPr lang="zh-CN" altLang="en-US" sz="1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冥想的驴子</a:t>
            </a:r>
            <a:endParaRPr lang="zh-CN" altLang="en-US" sz="1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210560" y="41275"/>
            <a:ext cx="8161020" cy="61239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800">
                <a:ea typeface="宋体" panose="02010600030101010101" pitchFamily="2" charset="-122"/>
              </a:rPr>
              <a:t>任务：完成如图所示效果图的制作</a:t>
            </a:r>
            <a:endParaRPr lang="zh-CN" sz="2800">
              <a:ea typeface="宋体" panose="02010600030101010101" pitchFamily="2" charset="-122"/>
            </a:endParaRPr>
          </a:p>
          <a:p>
            <a:pPr indent="0"/>
            <a:endParaRPr lang="zh-CN" sz="2800">
              <a:ea typeface="宋体" panose="02010600030101010101" pitchFamily="2" charset="-122"/>
            </a:endParaRPr>
          </a:p>
          <a:p>
            <a:pPr indent="0"/>
            <a:endParaRPr lang="zh-CN" sz="2800">
              <a:ea typeface="宋体" panose="02010600030101010101" pitchFamily="2" charset="-122"/>
            </a:endParaRPr>
          </a:p>
          <a:p>
            <a:pPr indent="0"/>
            <a:endParaRPr lang="zh-CN" sz="2800">
              <a:ea typeface="宋体" panose="02010600030101010101" pitchFamily="2" charset="-122"/>
            </a:endParaRPr>
          </a:p>
          <a:p>
            <a:pPr indent="0"/>
            <a:endParaRPr lang="zh-CN" sz="2800">
              <a:ea typeface="宋体" panose="02010600030101010101" pitchFamily="2" charset="-122"/>
            </a:endParaRPr>
          </a:p>
          <a:p>
            <a:pPr indent="0"/>
            <a:r>
              <a:rPr lang="zh-CN" sz="2800">
                <a:ea typeface="宋体" panose="02010600030101010101" pitchFamily="2" charset="-122"/>
              </a:rPr>
              <a:t>要求：</a:t>
            </a:r>
            <a:endParaRPr lang="zh-CN" sz="2800">
              <a:ea typeface="宋体" panose="02010600030101010101" pitchFamily="2" charset="-122"/>
            </a:endParaRPr>
          </a:p>
          <a:p>
            <a:pPr indent="0"/>
            <a:r>
              <a:rPr lang="en-US" altLang="zh-CN" sz="2800">
                <a:ea typeface="宋体" panose="02010600030101010101" pitchFamily="2" charset="-122"/>
              </a:rPr>
              <a:t>	</a:t>
            </a:r>
            <a:r>
              <a:rPr lang="zh-CN" sz="2800">
                <a:ea typeface="宋体" panose="02010600030101010101" pitchFamily="2" charset="-122"/>
              </a:rPr>
              <a:t>在没有访问的时候，文字是蓝色字体，如“家用电器”所示</a:t>
            </a:r>
            <a:endParaRPr lang="zh-CN" sz="2800">
              <a:ea typeface="宋体" panose="02010600030101010101" pitchFamily="2" charset="-122"/>
            </a:endParaRPr>
          </a:p>
          <a:p>
            <a:pPr indent="0"/>
            <a:r>
              <a:rPr lang="zh-CN" sz="2800">
                <a:ea typeface="宋体" panose="02010600030101010101" pitchFamily="2" charset="-122"/>
              </a:rPr>
              <a:t>         在鼠标移上去的时候，字体放大，如“手机数码”所示</a:t>
            </a:r>
            <a:endParaRPr lang="zh-CN" sz="2800">
              <a:ea typeface="宋体" panose="02010600030101010101" pitchFamily="2" charset="-122"/>
            </a:endParaRPr>
          </a:p>
          <a:p>
            <a:pPr indent="0"/>
            <a:r>
              <a:rPr lang="zh-CN" sz="2800">
                <a:ea typeface="宋体" panose="02010600030101010101" pitchFamily="2" charset="-122"/>
              </a:rPr>
              <a:t>         在访问后的时候，文字是紫色的，如“日用百货”所示</a:t>
            </a:r>
            <a:endParaRPr lang="zh-CN" sz="2800">
              <a:ea typeface="宋体" panose="02010600030101010101" pitchFamily="2" charset="-122"/>
            </a:endParaRPr>
          </a:p>
          <a:p>
            <a:pPr indent="0"/>
            <a:r>
              <a:rPr lang="zh-CN" sz="2800">
                <a:ea typeface="宋体" panose="02010600030101010101" pitchFamily="2" charset="-122"/>
              </a:rPr>
              <a:t>         这几个文字点击之后，都会在空白的浏览器窗口打开新的页面</a:t>
            </a:r>
            <a:endParaRPr lang="zh-CN" sz="2800">
              <a:ea typeface="宋体" panose="02010600030101010101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81380" y="2023110"/>
            <a:ext cx="1016635" cy="23069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</a:t>
            </a:r>
            <a:endParaRPr lang="zh-CN" alt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</a:t>
            </a:r>
            <a:endParaRPr lang="zh-CN" alt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</a:t>
            </a:r>
            <a:endParaRPr lang="zh-CN" alt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36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业</a:t>
            </a:r>
            <a:endParaRPr lang="zh-CN" altLang="en-US" sz="36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-2147482611" descr="QQ截图20171101092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80" y="716915"/>
            <a:ext cx="7550150" cy="1045845"/>
          </a:xfrm>
          <a:prstGeom prst="rect">
            <a:avLst/>
          </a:prstGeom>
          <a:noFill/>
          <a:ln w="9525" cap="flat" cmpd="sng">
            <a:solidFill>
              <a:srgbClr val="1F497D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H_Entry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4695" y="194020"/>
            <a:ext cx="169400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800" b="1" spc="3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任务引入</a:t>
            </a:r>
            <a:endParaRPr lang="zh-CN" altLang="en-US" sz="2800" b="1" spc="3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8" descr="QQ截图20170912085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40" y="34290"/>
            <a:ext cx="7828280" cy="6761480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miter/>
            <a:headEnd type="none" w="med" len="med"/>
            <a:tailEnd type="none" w="med" len="med"/>
          </a:ln>
        </p:spPr>
      </p:pic>
    </p:spTree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560091" y="601876"/>
            <a:ext cx="3190543" cy="782423"/>
          </a:xfrm>
        </p:spPr>
        <p:txBody>
          <a:bodyPr/>
          <a:lstStyle/>
          <a:p>
            <a:r>
              <a:rPr lang="zh-CN" altLang="en-US" sz="4000" dirty="0">
                <a:solidFill>
                  <a:srgbClr val="157E9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学习目标</a:t>
            </a:r>
            <a:endParaRPr lang="zh-CN" altLang="en-US" sz="4000" dirty="0">
              <a:solidFill>
                <a:srgbClr val="157E9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944495" y="2101850"/>
            <a:ext cx="8951595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使用超链接标签a标签实现页面之间的跳转功能</a:t>
            </a:r>
            <a:endParaRPr lang="zh-CN" altLang="en-US" sz="32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2585075" y="2042069"/>
            <a:ext cx="296711" cy="10025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425450" y="3124107"/>
            <a:ext cx="1814091" cy="1814091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625696" y="3467583"/>
            <a:ext cx="1342828" cy="1258036"/>
            <a:chOff x="2900363" y="5172075"/>
            <a:chExt cx="1458119" cy="1366045"/>
          </a:xfrm>
          <a:solidFill>
            <a:schemeClr val="bg1"/>
          </a:solidFill>
        </p:grpSpPr>
        <p:sp>
          <p:nvSpPr>
            <p:cNvPr id="34" name="Freeform 8"/>
            <p:cNvSpPr/>
            <p:nvPr/>
          </p:nvSpPr>
          <p:spPr bwMode="auto">
            <a:xfrm>
              <a:off x="2900363" y="5172075"/>
              <a:ext cx="1431925" cy="1033463"/>
            </a:xfrm>
            <a:custGeom>
              <a:avLst/>
              <a:gdLst>
                <a:gd name="T0" fmla="*/ 585 w 902"/>
                <a:gd name="T1" fmla="*/ 651 h 651"/>
                <a:gd name="T2" fmla="*/ 585 w 902"/>
                <a:gd name="T3" fmla="*/ 637 h 651"/>
                <a:gd name="T4" fmla="*/ 585 w 902"/>
                <a:gd name="T5" fmla="*/ 591 h 651"/>
                <a:gd name="T6" fmla="*/ 585 w 902"/>
                <a:gd name="T7" fmla="*/ 577 h 651"/>
                <a:gd name="T8" fmla="*/ 571 w 902"/>
                <a:gd name="T9" fmla="*/ 577 h 651"/>
                <a:gd name="T10" fmla="*/ 74 w 902"/>
                <a:gd name="T11" fmla="*/ 577 h 651"/>
                <a:gd name="T12" fmla="*/ 74 w 902"/>
                <a:gd name="T13" fmla="*/ 72 h 651"/>
                <a:gd name="T14" fmla="*/ 828 w 902"/>
                <a:gd name="T15" fmla="*/ 72 h 651"/>
                <a:gd name="T16" fmla="*/ 828 w 902"/>
                <a:gd name="T17" fmla="*/ 529 h 651"/>
                <a:gd name="T18" fmla="*/ 828 w 902"/>
                <a:gd name="T19" fmla="*/ 541 h 651"/>
                <a:gd name="T20" fmla="*/ 840 w 902"/>
                <a:gd name="T21" fmla="*/ 541 h 651"/>
                <a:gd name="T22" fmla="*/ 840 w 902"/>
                <a:gd name="T23" fmla="*/ 541 h 651"/>
                <a:gd name="T24" fmla="*/ 862 w 902"/>
                <a:gd name="T25" fmla="*/ 545 h 651"/>
                <a:gd name="T26" fmla="*/ 884 w 902"/>
                <a:gd name="T27" fmla="*/ 551 h 651"/>
                <a:gd name="T28" fmla="*/ 902 w 902"/>
                <a:gd name="T29" fmla="*/ 557 h 651"/>
                <a:gd name="T30" fmla="*/ 902 w 902"/>
                <a:gd name="T31" fmla="*/ 537 h 651"/>
                <a:gd name="T32" fmla="*/ 902 w 902"/>
                <a:gd name="T33" fmla="*/ 60 h 651"/>
                <a:gd name="T34" fmla="*/ 902 w 902"/>
                <a:gd name="T35" fmla="*/ 60 h 651"/>
                <a:gd name="T36" fmla="*/ 900 w 902"/>
                <a:gd name="T37" fmla="*/ 48 h 651"/>
                <a:gd name="T38" fmla="*/ 896 w 902"/>
                <a:gd name="T39" fmla="*/ 36 h 651"/>
                <a:gd name="T40" fmla="*/ 892 w 902"/>
                <a:gd name="T41" fmla="*/ 26 h 651"/>
                <a:gd name="T42" fmla="*/ 884 w 902"/>
                <a:gd name="T43" fmla="*/ 18 h 651"/>
                <a:gd name="T44" fmla="*/ 874 w 902"/>
                <a:gd name="T45" fmla="*/ 10 h 651"/>
                <a:gd name="T46" fmla="*/ 864 w 902"/>
                <a:gd name="T47" fmla="*/ 4 h 651"/>
                <a:gd name="T48" fmla="*/ 854 w 902"/>
                <a:gd name="T49" fmla="*/ 0 h 651"/>
                <a:gd name="T50" fmla="*/ 842 w 902"/>
                <a:gd name="T51" fmla="*/ 0 h 651"/>
                <a:gd name="T52" fmla="*/ 60 w 902"/>
                <a:gd name="T53" fmla="*/ 0 h 651"/>
                <a:gd name="T54" fmla="*/ 60 w 902"/>
                <a:gd name="T55" fmla="*/ 0 h 651"/>
                <a:gd name="T56" fmla="*/ 48 w 902"/>
                <a:gd name="T57" fmla="*/ 0 h 651"/>
                <a:gd name="T58" fmla="*/ 36 w 902"/>
                <a:gd name="T59" fmla="*/ 4 h 651"/>
                <a:gd name="T60" fmla="*/ 26 w 902"/>
                <a:gd name="T61" fmla="*/ 10 h 651"/>
                <a:gd name="T62" fmla="*/ 18 w 902"/>
                <a:gd name="T63" fmla="*/ 18 h 651"/>
                <a:gd name="T64" fmla="*/ 10 w 902"/>
                <a:gd name="T65" fmla="*/ 26 h 651"/>
                <a:gd name="T66" fmla="*/ 4 w 902"/>
                <a:gd name="T67" fmla="*/ 36 h 651"/>
                <a:gd name="T68" fmla="*/ 2 w 902"/>
                <a:gd name="T69" fmla="*/ 48 h 651"/>
                <a:gd name="T70" fmla="*/ 0 w 902"/>
                <a:gd name="T71" fmla="*/ 60 h 651"/>
                <a:gd name="T72" fmla="*/ 0 w 902"/>
                <a:gd name="T73" fmla="*/ 591 h 651"/>
                <a:gd name="T74" fmla="*/ 0 w 902"/>
                <a:gd name="T75" fmla="*/ 591 h 651"/>
                <a:gd name="T76" fmla="*/ 2 w 902"/>
                <a:gd name="T77" fmla="*/ 603 h 651"/>
                <a:gd name="T78" fmla="*/ 4 w 902"/>
                <a:gd name="T79" fmla="*/ 613 h 651"/>
                <a:gd name="T80" fmla="*/ 10 w 902"/>
                <a:gd name="T81" fmla="*/ 623 h 651"/>
                <a:gd name="T82" fmla="*/ 18 w 902"/>
                <a:gd name="T83" fmla="*/ 633 h 651"/>
                <a:gd name="T84" fmla="*/ 26 w 902"/>
                <a:gd name="T85" fmla="*/ 639 h 651"/>
                <a:gd name="T86" fmla="*/ 36 w 902"/>
                <a:gd name="T87" fmla="*/ 645 h 651"/>
                <a:gd name="T88" fmla="*/ 48 w 902"/>
                <a:gd name="T89" fmla="*/ 649 h 651"/>
                <a:gd name="T90" fmla="*/ 60 w 902"/>
                <a:gd name="T91" fmla="*/ 651 h 651"/>
                <a:gd name="T92" fmla="*/ 571 w 902"/>
                <a:gd name="T93" fmla="*/ 651 h 651"/>
                <a:gd name="T94" fmla="*/ 585 w 902"/>
                <a:gd name="T95" fmla="*/ 651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2" h="651">
                  <a:moveTo>
                    <a:pt x="585" y="651"/>
                  </a:moveTo>
                  <a:lnTo>
                    <a:pt x="585" y="637"/>
                  </a:lnTo>
                  <a:lnTo>
                    <a:pt x="585" y="591"/>
                  </a:lnTo>
                  <a:lnTo>
                    <a:pt x="585" y="577"/>
                  </a:lnTo>
                  <a:lnTo>
                    <a:pt x="571" y="577"/>
                  </a:lnTo>
                  <a:lnTo>
                    <a:pt x="74" y="577"/>
                  </a:lnTo>
                  <a:lnTo>
                    <a:pt x="74" y="72"/>
                  </a:lnTo>
                  <a:lnTo>
                    <a:pt x="828" y="72"/>
                  </a:lnTo>
                  <a:lnTo>
                    <a:pt x="828" y="529"/>
                  </a:lnTo>
                  <a:lnTo>
                    <a:pt x="828" y="541"/>
                  </a:lnTo>
                  <a:lnTo>
                    <a:pt x="840" y="541"/>
                  </a:lnTo>
                  <a:lnTo>
                    <a:pt x="840" y="541"/>
                  </a:lnTo>
                  <a:lnTo>
                    <a:pt x="862" y="545"/>
                  </a:lnTo>
                  <a:lnTo>
                    <a:pt x="884" y="551"/>
                  </a:lnTo>
                  <a:lnTo>
                    <a:pt x="902" y="557"/>
                  </a:lnTo>
                  <a:lnTo>
                    <a:pt x="902" y="537"/>
                  </a:lnTo>
                  <a:lnTo>
                    <a:pt x="902" y="60"/>
                  </a:lnTo>
                  <a:lnTo>
                    <a:pt x="902" y="60"/>
                  </a:lnTo>
                  <a:lnTo>
                    <a:pt x="900" y="48"/>
                  </a:lnTo>
                  <a:lnTo>
                    <a:pt x="896" y="36"/>
                  </a:lnTo>
                  <a:lnTo>
                    <a:pt x="892" y="26"/>
                  </a:lnTo>
                  <a:lnTo>
                    <a:pt x="884" y="18"/>
                  </a:lnTo>
                  <a:lnTo>
                    <a:pt x="874" y="10"/>
                  </a:lnTo>
                  <a:lnTo>
                    <a:pt x="864" y="4"/>
                  </a:lnTo>
                  <a:lnTo>
                    <a:pt x="854" y="0"/>
                  </a:lnTo>
                  <a:lnTo>
                    <a:pt x="842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0"/>
                  </a:lnTo>
                  <a:lnTo>
                    <a:pt x="36" y="4"/>
                  </a:lnTo>
                  <a:lnTo>
                    <a:pt x="26" y="10"/>
                  </a:lnTo>
                  <a:lnTo>
                    <a:pt x="18" y="18"/>
                  </a:lnTo>
                  <a:lnTo>
                    <a:pt x="10" y="26"/>
                  </a:lnTo>
                  <a:lnTo>
                    <a:pt x="4" y="36"/>
                  </a:lnTo>
                  <a:lnTo>
                    <a:pt x="2" y="48"/>
                  </a:lnTo>
                  <a:lnTo>
                    <a:pt x="0" y="60"/>
                  </a:lnTo>
                  <a:lnTo>
                    <a:pt x="0" y="591"/>
                  </a:lnTo>
                  <a:lnTo>
                    <a:pt x="0" y="591"/>
                  </a:lnTo>
                  <a:lnTo>
                    <a:pt x="2" y="603"/>
                  </a:lnTo>
                  <a:lnTo>
                    <a:pt x="4" y="613"/>
                  </a:lnTo>
                  <a:lnTo>
                    <a:pt x="10" y="623"/>
                  </a:lnTo>
                  <a:lnTo>
                    <a:pt x="18" y="633"/>
                  </a:lnTo>
                  <a:lnTo>
                    <a:pt x="26" y="639"/>
                  </a:lnTo>
                  <a:lnTo>
                    <a:pt x="36" y="645"/>
                  </a:lnTo>
                  <a:lnTo>
                    <a:pt x="48" y="649"/>
                  </a:lnTo>
                  <a:lnTo>
                    <a:pt x="60" y="651"/>
                  </a:lnTo>
                  <a:lnTo>
                    <a:pt x="571" y="651"/>
                  </a:lnTo>
                  <a:lnTo>
                    <a:pt x="585" y="6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Rectangle 9"/>
            <p:cNvSpPr>
              <a:spLocks noChangeArrowheads="1"/>
            </p:cNvSpPr>
            <p:nvPr/>
          </p:nvSpPr>
          <p:spPr bwMode="auto">
            <a:xfrm>
              <a:off x="3163888" y="5657850"/>
              <a:ext cx="111125" cy="350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Rectangle 10"/>
            <p:cNvSpPr>
              <a:spLocks noChangeArrowheads="1"/>
            </p:cNvSpPr>
            <p:nvPr/>
          </p:nvSpPr>
          <p:spPr bwMode="auto">
            <a:xfrm>
              <a:off x="3609975" y="5600700"/>
              <a:ext cx="111125" cy="407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3392488" y="5489575"/>
              <a:ext cx="112712" cy="519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Rectangle 12"/>
            <p:cNvSpPr>
              <a:spLocks noChangeArrowheads="1"/>
            </p:cNvSpPr>
            <p:nvPr/>
          </p:nvSpPr>
          <p:spPr bwMode="auto">
            <a:xfrm>
              <a:off x="3854450" y="5470525"/>
              <a:ext cx="258762" cy="111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3"/>
            <p:cNvSpPr/>
            <p:nvPr/>
          </p:nvSpPr>
          <p:spPr bwMode="auto">
            <a:xfrm>
              <a:off x="3636169" y="5676107"/>
              <a:ext cx="722313" cy="862013"/>
            </a:xfrm>
            <a:custGeom>
              <a:avLst/>
              <a:gdLst>
                <a:gd name="T0" fmla="*/ 389 w 455"/>
                <a:gd name="T1" fmla="*/ 240 h 543"/>
                <a:gd name="T2" fmla="*/ 361 w 455"/>
                <a:gd name="T3" fmla="*/ 228 h 543"/>
                <a:gd name="T4" fmla="*/ 333 w 455"/>
                <a:gd name="T5" fmla="*/ 226 h 543"/>
                <a:gd name="T6" fmla="*/ 313 w 455"/>
                <a:gd name="T7" fmla="*/ 226 h 543"/>
                <a:gd name="T8" fmla="*/ 263 w 455"/>
                <a:gd name="T9" fmla="*/ 236 h 543"/>
                <a:gd name="T10" fmla="*/ 263 w 455"/>
                <a:gd name="T11" fmla="*/ 46 h 543"/>
                <a:gd name="T12" fmla="*/ 261 w 455"/>
                <a:gd name="T13" fmla="*/ 28 h 543"/>
                <a:gd name="T14" fmla="*/ 250 w 455"/>
                <a:gd name="T15" fmla="*/ 14 h 543"/>
                <a:gd name="T16" fmla="*/ 236 w 455"/>
                <a:gd name="T17" fmla="*/ 4 h 543"/>
                <a:gd name="T18" fmla="*/ 218 w 455"/>
                <a:gd name="T19" fmla="*/ 0 h 543"/>
                <a:gd name="T20" fmla="*/ 208 w 455"/>
                <a:gd name="T21" fmla="*/ 2 h 543"/>
                <a:gd name="T22" fmla="*/ 192 w 455"/>
                <a:gd name="T23" fmla="*/ 8 h 543"/>
                <a:gd name="T24" fmla="*/ 180 w 455"/>
                <a:gd name="T25" fmla="*/ 20 h 543"/>
                <a:gd name="T26" fmla="*/ 172 w 455"/>
                <a:gd name="T27" fmla="*/ 36 h 543"/>
                <a:gd name="T28" fmla="*/ 172 w 455"/>
                <a:gd name="T29" fmla="*/ 308 h 543"/>
                <a:gd name="T30" fmla="*/ 172 w 455"/>
                <a:gd name="T31" fmla="*/ 320 h 543"/>
                <a:gd name="T32" fmla="*/ 166 w 455"/>
                <a:gd name="T33" fmla="*/ 336 h 543"/>
                <a:gd name="T34" fmla="*/ 156 w 455"/>
                <a:gd name="T35" fmla="*/ 348 h 543"/>
                <a:gd name="T36" fmla="*/ 142 w 455"/>
                <a:gd name="T37" fmla="*/ 353 h 543"/>
                <a:gd name="T38" fmla="*/ 134 w 455"/>
                <a:gd name="T39" fmla="*/ 355 h 543"/>
                <a:gd name="T40" fmla="*/ 104 w 455"/>
                <a:gd name="T41" fmla="*/ 348 h 543"/>
                <a:gd name="T42" fmla="*/ 90 w 455"/>
                <a:gd name="T43" fmla="*/ 344 h 543"/>
                <a:gd name="T44" fmla="*/ 76 w 455"/>
                <a:gd name="T45" fmla="*/ 344 h 543"/>
                <a:gd name="T46" fmla="*/ 54 w 455"/>
                <a:gd name="T47" fmla="*/ 346 h 543"/>
                <a:gd name="T48" fmla="*/ 34 w 455"/>
                <a:gd name="T49" fmla="*/ 355 h 543"/>
                <a:gd name="T50" fmla="*/ 4 w 455"/>
                <a:gd name="T51" fmla="*/ 379 h 543"/>
                <a:gd name="T52" fmla="*/ 2 w 455"/>
                <a:gd name="T53" fmla="*/ 385 h 543"/>
                <a:gd name="T54" fmla="*/ 2 w 455"/>
                <a:gd name="T55" fmla="*/ 391 h 543"/>
                <a:gd name="T56" fmla="*/ 16 w 455"/>
                <a:gd name="T57" fmla="*/ 403 h 543"/>
                <a:gd name="T58" fmla="*/ 76 w 455"/>
                <a:gd name="T59" fmla="*/ 437 h 543"/>
                <a:gd name="T60" fmla="*/ 130 w 455"/>
                <a:gd name="T61" fmla="*/ 471 h 543"/>
                <a:gd name="T62" fmla="*/ 156 w 455"/>
                <a:gd name="T63" fmla="*/ 491 h 543"/>
                <a:gd name="T64" fmla="*/ 204 w 455"/>
                <a:gd name="T65" fmla="*/ 519 h 543"/>
                <a:gd name="T66" fmla="*/ 250 w 455"/>
                <a:gd name="T67" fmla="*/ 535 h 543"/>
                <a:gd name="T68" fmla="*/ 303 w 455"/>
                <a:gd name="T69" fmla="*/ 541 h 543"/>
                <a:gd name="T70" fmla="*/ 333 w 455"/>
                <a:gd name="T71" fmla="*/ 543 h 543"/>
                <a:gd name="T72" fmla="*/ 365 w 455"/>
                <a:gd name="T73" fmla="*/ 539 h 543"/>
                <a:gd name="T74" fmla="*/ 389 w 455"/>
                <a:gd name="T75" fmla="*/ 529 h 543"/>
                <a:gd name="T76" fmla="*/ 411 w 455"/>
                <a:gd name="T77" fmla="*/ 513 h 543"/>
                <a:gd name="T78" fmla="*/ 427 w 455"/>
                <a:gd name="T79" fmla="*/ 493 h 543"/>
                <a:gd name="T80" fmla="*/ 439 w 455"/>
                <a:gd name="T81" fmla="*/ 469 h 543"/>
                <a:gd name="T82" fmla="*/ 453 w 455"/>
                <a:gd name="T83" fmla="*/ 417 h 543"/>
                <a:gd name="T84" fmla="*/ 455 w 455"/>
                <a:gd name="T85" fmla="*/ 391 h 543"/>
                <a:gd name="T86" fmla="*/ 453 w 455"/>
                <a:gd name="T87" fmla="*/ 344 h 543"/>
                <a:gd name="T88" fmla="*/ 445 w 455"/>
                <a:gd name="T89" fmla="*/ 304 h 543"/>
                <a:gd name="T90" fmla="*/ 425 w 455"/>
                <a:gd name="T91" fmla="*/ 270 h 543"/>
                <a:gd name="T92" fmla="*/ 389 w 455"/>
                <a:gd name="T93" fmla="*/ 24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5" h="543">
                  <a:moveTo>
                    <a:pt x="389" y="240"/>
                  </a:moveTo>
                  <a:lnTo>
                    <a:pt x="389" y="240"/>
                  </a:lnTo>
                  <a:lnTo>
                    <a:pt x="375" y="234"/>
                  </a:lnTo>
                  <a:lnTo>
                    <a:pt x="361" y="228"/>
                  </a:lnTo>
                  <a:lnTo>
                    <a:pt x="347" y="226"/>
                  </a:lnTo>
                  <a:lnTo>
                    <a:pt x="333" y="226"/>
                  </a:lnTo>
                  <a:lnTo>
                    <a:pt x="333" y="226"/>
                  </a:lnTo>
                  <a:lnTo>
                    <a:pt x="313" y="226"/>
                  </a:lnTo>
                  <a:lnTo>
                    <a:pt x="295" y="230"/>
                  </a:lnTo>
                  <a:lnTo>
                    <a:pt x="263" y="236"/>
                  </a:lnTo>
                  <a:lnTo>
                    <a:pt x="263" y="46"/>
                  </a:lnTo>
                  <a:lnTo>
                    <a:pt x="263" y="46"/>
                  </a:lnTo>
                  <a:lnTo>
                    <a:pt x="263" y="36"/>
                  </a:lnTo>
                  <a:lnTo>
                    <a:pt x="261" y="28"/>
                  </a:lnTo>
                  <a:lnTo>
                    <a:pt x="257" y="20"/>
                  </a:lnTo>
                  <a:lnTo>
                    <a:pt x="250" y="14"/>
                  </a:lnTo>
                  <a:lnTo>
                    <a:pt x="242" y="8"/>
                  </a:lnTo>
                  <a:lnTo>
                    <a:pt x="236" y="4"/>
                  </a:lnTo>
                  <a:lnTo>
                    <a:pt x="226" y="2"/>
                  </a:lnTo>
                  <a:lnTo>
                    <a:pt x="218" y="0"/>
                  </a:lnTo>
                  <a:lnTo>
                    <a:pt x="218" y="0"/>
                  </a:lnTo>
                  <a:lnTo>
                    <a:pt x="208" y="2"/>
                  </a:lnTo>
                  <a:lnTo>
                    <a:pt x="200" y="4"/>
                  </a:lnTo>
                  <a:lnTo>
                    <a:pt x="192" y="8"/>
                  </a:lnTo>
                  <a:lnTo>
                    <a:pt x="186" y="14"/>
                  </a:lnTo>
                  <a:lnTo>
                    <a:pt x="180" y="20"/>
                  </a:lnTo>
                  <a:lnTo>
                    <a:pt x="176" y="28"/>
                  </a:lnTo>
                  <a:lnTo>
                    <a:pt x="172" y="36"/>
                  </a:lnTo>
                  <a:lnTo>
                    <a:pt x="172" y="46"/>
                  </a:lnTo>
                  <a:lnTo>
                    <a:pt x="172" y="308"/>
                  </a:lnTo>
                  <a:lnTo>
                    <a:pt x="172" y="308"/>
                  </a:lnTo>
                  <a:lnTo>
                    <a:pt x="172" y="320"/>
                  </a:lnTo>
                  <a:lnTo>
                    <a:pt x="170" y="328"/>
                  </a:lnTo>
                  <a:lnTo>
                    <a:pt x="166" y="336"/>
                  </a:lnTo>
                  <a:lnTo>
                    <a:pt x="162" y="342"/>
                  </a:lnTo>
                  <a:lnTo>
                    <a:pt x="156" y="348"/>
                  </a:lnTo>
                  <a:lnTo>
                    <a:pt x="150" y="350"/>
                  </a:lnTo>
                  <a:lnTo>
                    <a:pt x="142" y="353"/>
                  </a:lnTo>
                  <a:lnTo>
                    <a:pt x="134" y="355"/>
                  </a:lnTo>
                  <a:lnTo>
                    <a:pt x="134" y="355"/>
                  </a:lnTo>
                  <a:lnTo>
                    <a:pt x="120" y="353"/>
                  </a:lnTo>
                  <a:lnTo>
                    <a:pt x="104" y="348"/>
                  </a:lnTo>
                  <a:lnTo>
                    <a:pt x="104" y="348"/>
                  </a:lnTo>
                  <a:lnTo>
                    <a:pt x="90" y="344"/>
                  </a:lnTo>
                  <a:lnTo>
                    <a:pt x="76" y="344"/>
                  </a:lnTo>
                  <a:lnTo>
                    <a:pt x="76" y="344"/>
                  </a:lnTo>
                  <a:lnTo>
                    <a:pt x="66" y="344"/>
                  </a:lnTo>
                  <a:lnTo>
                    <a:pt x="54" y="346"/>
                  </a:lnTo>
                  <a:lnTo>
                    <a:pt x="44" y="350"/>
                  </a:lnTo>
                  <a:lnTo>
                    <a:pt x="34" y="355"/>
                  </a:lnTo>
                  <a:lnTo>
                    <a:pt x="16" y="367"/>
                  </a:lnTo>
                  <a:lnTo>
                    <a:pt x="4" y="379"/>
                  </a:lnTo>
                  <a:lnTo>
                    <a:pt x="4" y="379"/>
                  </a:lnTo>
                  <a:lnTo>
                    <a:pt x="2" y="385"/>
                  </a:lnTo>
                  <a:lnTo>
                    <a:pt x="0" y="389"/>
                  </a:lnTo>
                  <a:lnTo>
                    <a:pt x="2" y="391"/>
                  </a:lnTo>
                  <a:lnTo>
                    <a:pt x="6" y="395"/>
                  </a:lnTo>
                  <a:lnTo>
                    <a:pt x="16" y="403"/>
                  </a:lnTo>
                  <a:lnTo>
                    <a:pt x="32" y="413"/>
                  </a:lnTo>
                  <a:lnTo>
                    <a:pt x="76" y="437"/>
                  </a:lnTo>
                  <a:lnTo>
                    <a:pt x="102" y="451"/>
                  </a:lnTo>
                  <a:lnTo>
                    <a:pt x="130" y="471"/>
                  </a:lnTo>
                  <a:lnTo>
                    <a:pt x="130" y="471"/>
                  </a:lnTo>
                  <a:lnTo>
                    <a:pt x="156" y="491"/>
                  </a:lnTo>
                  <a:lnTo>
                    <a:pt x="180" y="505"/>
                  </a:lnTo>
                  <a:lnTo>
                    <a:pt x="204" y="519"/>
                  </a:lnTo>
                  <a:lnTo>
                    <a:pt x="226" y="527"/>
                  </a:lnTo>
                  <a:lnTo>
                    <a:pt x="250" y="535"/>
                  </a:lnTo>
                  <a:lnTo>
                    <a:pt x="275" y="539"/>
                  </a:lnTo>
                  <a:lnTo>
                    <a:pt x="303" y="541"/>
                  </a:lnTo>
                  <a:lnTo>
                    <a:pt x="333" y="543"/>
                  </a:lnTo>
                  <a:lnTo>
                    <a:pt x="333" y="543"/>
                  </a:lnTo>
                  <a:lnTo>
                    <a:pt x="349" y="541"/>
                  </a:lnTo>
                  <a:lnTo>
                    <a:pt x="365" y="539"/>
                  </a:lnTo>
                  <a:lnTo>
                    <a:pt x="377" y="535"/>
                  </a:lnTo>
                  <a:lnTo>
                    <a:pt x="389" y="529"/>
                  </a:lnTo>
                  <a:lnTo>
                    <a:pt x="401" y="521"/>
                  </a:lnTo>
                  <a:lnTo>
                    <a:pt x="411" y="513"/>
                  </a:lnTo>
                  <a:lnTo>
                    <a:pt x="419" y="503"/>
                  </a:lnTo>
                  <a:lnTo>
                    <a:pt x="427" y="493"/>
                  </a:lnTo>
                  <a:lnTo>
                    <a:pt x="433" y="481"/>
                  </a:lnTo>
                  <a:lnTo>
                    <a:pt x="439" y="469"/>
                  </a:lnTo>
                  <a:lnTo>
                    <a:pt x="447" y="443"/>
                  </a:lnTo>
                  <a:lnTo>
                    <a:pt x="453" y="417"/>
                  </a:lnTo>
                  <a:lnTo>
                    <a:pt x="455" y="391"/>
                  </a:lnTo>
                  <a:lnTo>
                    <a:pt x="455" y="391"/>
                  </a:lnTo>
                  <a:lnTo>
                    <a:pt x="453" y="367"/>
                  </a:lnTo>
                  <a:lnTo>
                    <a:pt x="453" y="344"/>
                  </a:lnTo>
                  <a:lnTo>
                    <a:pt x="449" y="322"/>
                  </a:lnTo>
                  <a:lnTo>
                    <a:pt x="445" y="304"/>
                  </a:lnTo>
                  <a:lnTo>
                    <a:pt x="437" y="286"/>
                  </a:lnTo>
                  <a:lnTo>
                    <a:pt x="425" y="270"/>
                  </a:lnTo>
                  <a:lnTo>
                    <a:pt x="409" y="256"/>
                  </a:lnTo>
                  <a:lnTo>
                    <a:pt x="389" y="240"/>
                  </a:lnTo>
                  <a:lnTo>
                    <a:pt x="389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cxnSp>
        <p:nvCxnSpPr>
          <p:cNvPr id="3" name="直接连接符 2"/>
          <p:cNvCxnSpPr/>
          <p:nvPr/>
        </p:nvCxnSpPr>
        <p:spPr>
          <a:xfrm flipH="1">
            <a:off x="2585075" y="3602899"/>
            <a:ext cx="296711" cy="10025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8"/>
          <p:cNvSpPr txBox="1"/>
          <p:nvPr/>
        </p:nvSpPr>
        <p:spPr>
          <a:xfrm>
            <a:off x="2955925" y="3735070"/>
            <a:ext cx="8939530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  <a:sym typeface="+mn-ea"/>
              </a:rPr>
              <a:t>使用超链接标签a标签实现本页面标签之间的跳转功能</a:t>
            </a:r>
            <a:endParaRPr lang="zh-CN" altLang="en-US" sz="32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  <a:sym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2569200" y="5158649"/>
            <a:ext cx="296711" cy="100258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8"/>
          <p:cNvSpPr txBox="1"/>
          <p:nvPr/>
        </p:nvSpPr>
        <p:spPr>
          <a:xfrm>
            <a:off x="2940050" y="5290820"/>
            <a:ext cx="8939530" cy="1370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32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  <a:sym typeface="+mn-ea"/>
              </a:rPr>
              <a:t>渗透培养学生的自学能力、信息检索和团队合作能力</a:t>
            </a:r>
            <a:endParaRPr lang="zh-CN" altLang="en-US" sz="3200" b="1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  <a:sym typeface="+mn-e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881380" y="279400"/>
            <a:ext cx="744220" cy="1908810"/>
          </a:xfrm>
          <a:prstGeom prst="roundRect">
            <a:avLst/>
          </a:prstGeom>
          <a:noFill/>
          <a:ln>
            <a:solidFill>
              <a:srgbClr val="1BA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2800" b="1">
                <a:solidFill>
                  <a:srgbClr val="1BA0C9"/>
                </a:solidFill>
              </a:rPr>
              <a:t>课前检查</a:t>
            </a:r>
            <a:endParaRPr lang="zh-CN" altLang="en-US" sz="2800" b="1">
              <a:solidFill>
                <a:srgbClr val="1BA0C9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94205" y="686435"/>
            <a:ext cx="9865995" cy="56311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133350"/>
            <a:r>
              <a:rPr lang="zh-CN" sz="2400" b="0">
                <a:ea typeface="宋体" panose="02010600030101010101" pitchFamily="2" charset="-122"/>
              </a:rPr>
              <a:t>依据视频和学材，回答以下问题：1、超链接标签</a:t>
            </a:r>
            <a:r>
              <a:rPr lang="en-US" sz="2400" b="0">
                <a:latin typeface="宋体" panose="02010600030101010101" pitchFamily="2" charset="-122"/>
              </a:rPr>
              <a:t>a</a:t>
            </a:r>
            <a:r>
              <a:rPr lang="zh-CN" sz="2400" b="0">
                <a:ea typeface="宋体" panose="02010600030101010101" pitchFamily="2" charset="-122"/>
              </a:rPr>
              <a:t>标签的</a:t>
            </a:r>
            <a:r>
              <a:rPr lang="en-US" sz="2400" b="0">
                <a:latin typeface="Times New Roman" panose="02020603050405020304" charset="0"/>
              </a:rPr>
              <a:t>href</a:t>
            </a:r>
            <a:r>
              <a:rPr lang="zh-CN" sz="2400" b="0">
                <a:ea typeface="宋体" panose="02010600030101010101" pitchFamily="2" charset="-122"/>
              </a:rPr>
              <a:t>属性是用来设置</a:t>
            </a:r>
            <a:r>
              <a:rPr lang="en-US" sz="2400" b="0">
                <a:latin typeface="Times New Roman" panose="02020603050405020304" charset="0"/>
              </a:rPr>
              <a:t>____________</a:t>
            </a:r>
            <a:r>
              <a:rPr lang="zh-CN" sz="2400" b="0">
                <a:ea typeface="宋体" panose="02010600030101010101" pitchFamily="2" charset="-122"/>
              </a:rPr>
              <a:t>（</a:t>
            </a:r>
            <a:r>
              <a:rPr lang="en-US" sz="2400" b="0">
                <a:latin typeface="Times New Roman" panose="02020603050405020304" charset="0"/>
              </a:rPr>
              <a:t>5</a:t>
            </a:r>
            <a:r>
              <a:rPr lang="zh-CN" sz="2400" b="0">
                <a:ea typeface="宋体" panose="02010600030101010101" pitchFamily="2" charset="-122"/>
              </a:rPr>
              <a:t>分）2、超链接标签</a:t>
            </a:r>
            <a:r>
              <a:rPr lang="en-US" sz="2400" b="0">
                <a:latin typeface="宋体" panose="02010600030101010101" pitchFamily="2" charset="-122"/>
              </a:rPr>
              <a:t>a</a:t>
            </a:r>
            <a:r>
              <a:rPr lang="zh-CN" sz="2400" b="0">
                <a:ea typeface="宋体" panose="02010600030101010101" pitchFamily="2" charset="-122"/>
              </a:rPr>
              <a:t>标签页面之间跳转的时候，要重新打开新窗体，应该设置下面的哪项（）（</a:t>
            </a:r>
            <a:r>
              <a:rPr lang="en-US" sz="2400" b="0">
                <a:latin typeface="Times New Roman" panose="02020603050405020304" charset="0"/>
              </a:rPr>
              <a:t>5</a:t>
            </a:r>
            <a:r>
              <a:rPr lang="zh-CN" sz="2400" b="0">
                <a:ea typeface="宋体" panose="02010600030101010101" pitchFamily="2" charset="-122"/>
              </a:rPr>
              <a:t>分）A、</a:t>
            </a:r>
            <a:r>
              <a:rPr lang="en-US" sz="2400" b="0">
                <a:latin typeface="宋体" panose="02010600030101010101" pitchFamily="2" charset="-122"/>
              </a:rPr>
              <a:t>&lt;a href=""  target="_self"&gt;</a:t>
            </a:r>
            <a:r>
              <a:rPr lang="zh-CN" sz="2400" b="0">
                <a:ea typeface="宋体" panose="02010600030101010101" pitchFamily="2" charset="-122"/>
              </a:rPr>
              <a:t>注册</a:t>
            </a:r>
            <a:r>
              <a:rPr lang="en-US" sz="2400" b="0">
                <a:latin typeface="Times New Roman" panose="02020603050405020304" charset="0"/>
              </a:rPr>
              <a:t>&lt;/a&gt;</a:t>
            </a:r>
            <a:r>
              <a:rPr lang="zh-CN" sz="2400" b="0">
                <a:ea typeface="宋体" panose="02010600030101010101" pitchFamily="2" charset="-122"/>
              </a:rPr>
              <a:t>B、</a:t>
            </a:r>
            <a:r>
              <a:rPr lang="en-US" sz="2400" b="0">
                <a:latin typeface="宋体" panose="02010600030101010101" pitchFamily="2" charset="-122"/>
              </a:rPr>
              <a:t>&lt;a href=""  target="_blank"&gt;</a:t>
            </a:r>
            <a:r>
              <a:rPr lang="zh-CN" sz="2400" b="0">
                <a:ea typeface="宋体" panose="02010600030101010101" pitchFamily="2" charset="-122"/>
              </a:rPr>
              <a:t>注册</a:t>
            </a:r>
            <a:r>
              <a:rPr lang="en-US" sz="2400" b="0">
                <a:latin typeface="Times New Roman" panose="02020603050405020304" charset="0"/>
              </a:rPr>
              <a:t>&lt;/a&gt;</a:t>
            </a:r>
            <a:r>
              <a:rPr lang="zh-CN" sz="2400" b="0">
                <a:ea typeface="宋体" panose="02010600030101010101" pitchFamily="2" charset="-122"/>
              </a:rPr>
              <a:t>C、</a:t>
            </a:r>
            <a:r>
              <a:rPr lang="en-US" sz="2400" b="0">
                <a:latin typeface="宋体" panose="02010600030101010101" pitchFamily="2" charset="-122"/>
              </a:rPr>
              <a:t>&lt;a href=""  target="_parent"&gt;</a:t>
            </a:r>
            <a:r>
              <a:rPr lang="zh-CN" sz="2400" b="0">
                <a:ea typeface="宋体" panose="02010600030101010101" pitchFamily="2" charset="-122"/>
              </a:rPr>
              <a:t>注册</a:t>
            </a:r>
            <a:r>
              <a:rPr lang="en-US" sz="2400" b="0">
                <a:latin typeface="Times New Roman" panose="02020603050405020304" charset="0"/>
              </a:rPr>
              <a:t>&lt;/a&gt;</a:t>
            </a:r>
            <a:r>
              <a:rPr lang="zh-CN" sz="2400" b="0">
                <a:ea typeface="宋体" panose="02010600030101010101" pitchFamily="2" charset="-122"/>
              </a:rPr>
              <a:t>3、超链接标签</a:t>
            </a:r>
            <a:r>
              <a:rPr lang="en-US" sz="2400" b="0">
                <a:latin typeface="宋体" panose="02010600030101010101" pitchFamily="2" charset="-122"/>
              </a:rPr>
              <a:t>a</a:t>
            </a:r>
            <a:r>
              <a:rPr lang="zh-CN" sz="2400" b="0">
                <a:ea typeface="宋体" panose="02010600030101010101" pitchFamily="2" charset="-122"/>
              </a:rPr>
              <a:t>标签的下面样式中，是设置鼠标移动上去的样式的是哪项（）（</a:t>
            </a:r>
            <a:r>
              <a:rPr lang="en-US" sz="2400" b="0">
                <a:latin typeface="Times New Roman" panose="02020603050405020304" charset="0"/>
              </a:rPr>
              <a:t>5</a:t>
            </a:r>
            <a:r>
              <a:rPr lang="zh-CN" sz="2400" b="0">
                <a:ea typeface="宋体" panose="02010600030101010101" pitchFamily="2" charset="-122"/>
              </a:rPr>
              <a:t>分）</a:t>
            </a:r>
            <a:r>
              <a:rPr lang="en-US" sz="2400" b="0">
                <a:latin typeface="宋体" panose="02010600030101010101" pitchFamily="2" charset="-122"/>
              </a:rPr>
              <a:t>A</a:t>
            </a:r>
            <a:r>
              <a:rPr lang="zh-CN" sz="2400" b="0">
                <a:ea typeface="宋体" panose="02010600030101010101" pitchFamily="2" charset="-122"/>
              </a:rPr>
              <a:t>、</a:t>
            </a:r>
            <a:r>
              <a:rPr lang="en-US" sz="2400" b="0">
                <a:latin typeface="Times New Roman" panose="02020603050405020304" charset="0"/>
              </a:rPr>
              <a:t>a:hover</a:t>
            </a:r>
            <a:r>
              <a:rPr lang="en-US" sz="2400" b="0">
                <a:latin typeface="宋体" panose="02010600030101010101" pitchFamily="2" charset="-122"/>
              </a:rPr>
              <a:t>B</a:t>
            </a:r>
            <a:r>
              <a:rPr lang="zh-CN" sz="2400" b="0">
                <a:ea typeface="宋体" panose="02010600030101010101" pitchFamily="2" charset="-122"/>
              </a:rPr>
              <a:t>、</a:t>
            </a:r>
            <a:r>
              <a:rPr lang="en-US" sz="2400" b="0">
                <a:latin typeface="Times New Roman" panose="02020603050405020304" charset="0"/>
              </a:rPr>
              <a:t>a:active</a:t>
            </a:r>
            <a:r>
              <a:rPr lang="en-US" sz="2400" b="0">
                <a:latin typeface="宋体" panose="02010600030101010101" pitchFamily="2" charset="-122"/>
              </a:rPr>
              <a:t>C</a:t>
            </a:r>
            <a:r>
              <a:rPr lang="zh-CN" sz="2400" b="0">
                <a:ea typeface="宋体" panose="02010600030101010101" pitchFamily="2" charset="-122"/>
              </a:rPr>
              <a:t>、</a:t>
            </a:r>
            <a:r>
              <a:rPr lang="en-US" sz="2400" b="0">
                <a:latin typeface="Times New Roman" panose="02020603050405020304" charset="0"/>
              </a:rPr>
              <a:t>a:link</a:t>
            </a:r>
            <a:r>
              <a:rPr lang="en-US" sz="2400" b="0">
                <a:latin typeface="宋体" panose="02010600030101010101" pitchFamily="2" charset="-122"/>
              </a:rPr>
              <a:t>4</a:t>
            </a:r>
            <a:r>
              <a:rPr lang="zh-CN" sz="2400" b="0">
                <a:ea typeface="宋体" panose="02010600030101010101" pitchFamily="2" charset="-122"/>
              </a:rPr>
              <a:t>、</a:t>
            </a:r>
            <a:r>
              <a:rPr lang="en-US" sz="2400" b="0">
                <a:latin typeface="Times New Roman" panose="02020603050405020304" charset="0"/>
              </a:rPr>
              <a:t>:hover</a:t>
            </a:r>
            <a:r>
              <a:rPr lang="zh-CN" sz="2400" b="0">
                <a:ea typeface="宋体" panose="02010600030101010101" pitchFamily="2" charset="-122"/>
              </a:rPr>
              <a:t>只能设置给</a:t>
            </a:r>
            <a:r>
              <a:rPr lang="en-US" sz="2400" b="0">
                <a:latin typeface="Times New Roman" panose="02020603050405020304" charset="0"/>
              </a:rPr>
              <a:t>a</a:t>
            </a:r>
            <a:r>
              <a:rPr lang="zh-CN" sz="2400" b="0">
                <a:ea typeface="宋体" panose="02010600030101010101" pitchFamily="2" charset="-122"/>
              </a:rPr>
              <a:t>标签，这句话是正确还是错误的（）（</a:t>
            </a:r>
            <a:r>
              <a:rPr lang="en-US" sz="2400" b="0">
                <a:latin typeface="Times New Roman" panose="02020603050405020304" charset="0"/>
              </a:rPr>
              <a:t>5</a:t>
            </a:r>
            <a:r>
              <a:rPr lang="zh-CN" sz="2400" b="0">
                <a:ea typeface="宋体" panose="02010600030101010101" pitchFamily="2" charset="-122"/>
              </a:rPr>
              <a:t>分）</a:t>
            </a:r>
            <a:r>
              <a:rPr lang="en-US" sz="2400" b="0">
                <a:latin typeface="宋体" panose="02010600030101010101" pitchFamily="2" charset="-122"/>
              </a:rPr>
              <a:t>A</a:t>
            </a:r>
            <a:r>
              <a:rPr lang="zh-CN" sz="2400" b="0">
                <a:ea typeface="宋体" panose="02010600030101010101" pitchFamily="2" charset="-122"/>
              </a:rPr>
              <a:t>、正确</a:t>
            </a:r>
            <a:r>
              <a:rPr lang="en-US" sz="2400" b="0">
                <a:latin typeface="宋体" panose="02010600030101010101" pitchFamily="2" charset="-122"/>
              </a:rPr>
              <a:t>B</a:t>
            </a:r>
            <a:r>
              <a:rPr lang="zh-CN" sz="2400" b="0">
                <a:ea typeface="宋体" panose="02010600030101010101" pitchFamily="2" charset="-122"/>
              </a:rPr>
              <a:t>、错误</a:t>
            </a:r>
            <a:endParaRPr lang="zh-CN" altLang="en-US" sz="240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882650" y="1406525"/>
            <a:ext cx="106172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</a:t>
            </a:r>
            <a:endParaRPr lang="zh-CN" altLang="en-US" sz="6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02899" y="2986688"/>
            <a:ext cx="3874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3600" b="1" dirty="0">
                <a:solidFill>
                  <a:srgbClr val="1BA0C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超链接标签</a:t>
            </a:r>
            <a:endParaRPr lang="zh-CN" sz="3600" b="1" dirty="0">
              <a:solidFill>
                <a:srgbClr val="1BA0C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EAE8DA2-BC44-4444-8966-1F20DAA33A7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7625" b="99417" l="0" r="991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42" y="0"/>
            <a:ext cx="4572000" cy="6858000"/>
          </a:xfrm>
          <a:prstGeom prst="rect">
            <a:avLst/>
          </a:prstGeom>
        </p:spPr>
      </p:pic>
      <p:sp>
        <p:nvSpPr>
          <p:cNvPr id="519172" name="圆角矩形 519171"/>
          <p:cNvSpPr/>
          <p:nvPr/>
        </p:nvSpPr>
        <p:spPr>
          <a:xfrm>
            <a:off x="1033463" y="5656263"/>
            <a:ext cx="7642225" cy="10144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>
            <a:spAutoFit/>
          </a:bodyPr>
          <a:p>
            <a:pPr algn="l">
              <a:buClrTx/>
            </a:pP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……</a:t>
            </a:r>
            <a:endParaRPr lang="en-US" altLang="zh-CN" b="1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&lt;a </a:t>
            </a:r>
            <a:r>
              <a:rPr lang="en-US" altLang="zh-CN" b="1" err="1">
                <a:latin typeface="Arial" panose="020B0604020202020204" pitchFamily="34" charset="0"/>
                <a:ea typeface="黑体" panose="02010609060101010101" charset="-122"/>
              </a:rPr>
              <a:t>href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="</a:t>
            </a:r>
            <a:r>
              <a:rPr lang="en-US" altLang="zh-CN" b="1" err="1">
                <a:latin typeface="Arial" panose="020B0604020202020204" pitchFamily="34" charset="0"/>
                <a:ea typeface="黑体" panose="02010609060101010101" charset="-122"/>
              </a:rPr>
              <a:t>span.html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" target="_blank"&gt;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charset="-122"/>
              </a:rPr>
              <a:t>灿坤蒸气电熨斗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&lt;/a&gt;</a:t>
            </a:r>
            <a:endParaRPr lang="en-US" altLang="zh-CN" b="1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……</a:t>
            </a:r>
            <a:endParaRPr lang="en-US" altLang="zh-CN" b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519185" name="图片 519184" descr="语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4678363"/>
            <a:ext cx="917575" cy="688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9190" name="圆角矩形 519189"/>
          <p:cNvSpPr/>
          <p:nvPr/>
        </p:nvSpPr>
        <p:spPr>
          <a:xfrm>
            <a:off x="1046163" y="4821238"/>
            <a:ext cx="7843837" cy="7096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>
            <a:spAutoFit/>
          </a:bodyPr>
          <a:p>
            <a:pPr lvl="1" algn="l">
              <a:buClrTx/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&lt;a </a:t>
            </a:r>
            <a:r>
              <a:rPr lang="en-US" altLang="zh-CN" sz="1800" b="1" err="1">
                <a:latin typeface="Arial" panose="020B0604020202020204" pitchFamily="34" charset="0"/>
                <a:ea typeface="黑体" panose="02010609060101010101" charset="-122"/>
              </a:rPr>
              <a:t>href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="</a:t>
            </a: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链接地址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" target="</a:t>
            </a: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目标窗口位置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"&gt;</a:t>
            </a: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   链接热点文本或图像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&lt;/a&gt;</a:t>
            </a:r>
            <a:endParaRPr lang="en-US" altLang="zh-CN" sz="1800" b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519191" name="图片 519190" descr="示例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13" y="5727700"/>
            <a:ext cx="917575" cy="688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-2147482615" descr="QQ截图201809111344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" y="256540"/>
            <a:ext cx="5414010" cy="3963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172200" y="529590"/>
            <a:ext cx="432117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6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页面之间的跳转</a:t>
            </a:r>
            <a:endParaRPr lang="zh-CN" altLang="en-US" sz="36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7625" b="99417" l="0" r="9918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542" y="0"/>
            <a:ext cx="4572000" cy="6858000"/>
          </a:xfrm>
          <a:prstGeom prst="rect">
            <a:avLst/>
          </a:prstGeom>
        </p:spPr>
      </p:pic>
      <p:sp>
        <p:nvSpPr>
          <p:cNvPr id="521219" name="圆角矩形 521218"/>
          <p:cNvSpPr/>
          <p:nvPr/>
        </p:nvSpPr>
        <p:spPr>
          <a:xfrm>
            <a:off x="936625" y="3736975"/>
            <a:ext cx="5041900" cy="132767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>
            <a:spAutoFit/>
          </a:bodyPr>
          <a:p>
            <a:pPr algn="l">
              <a:buClrTx/>
            </a:pP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……</a:t>
            </a:r>
            <a:endParaRPr lang="en-US" altLang="zh-CN" b="1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&lt;a </a:t>
            </a:r>
            <a:r>
              <a:rPr lang="en-US" altLang="zh-CN" b="1" err="1">
                <a:latin typeface="Arial" panose="020B0604020202020204" pitchFamily="34" charset="0"/>
                <a:ea typeface="黑体" panose="02010609060101010101" charset="-122"/>
              </a:rPr>
              <a:t>href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="../web1.htm"&gt;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charset="-122"/>
              </a:rPr>
              <a:t>上级目录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&lt;/a&gt;</a:t>
            </a:r>
            <a:endParaRPr lang="en-US" altLang="zh-CN" b="1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&lt;a </a:t>
            </a:r>
            <a:r>
              <a:rPr lang="en-US" altLang="zh-CN" b="1" err="1">
                <a:latin typeface="Arial" panose="020B0604020202020204" pitchFamily="34" charset="0"/>
                <a:ea typeface="黑体" panose="02010609060101010101" charset="-122"/>
              </a:rPr>
              <a:t>href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="../../web2.htm"&gt;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charset="-122"/>
              </a:rPr>
              <a:t>上上级目录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&lt;/a&gt;</a:t>
            </a:r>
            <a:endParaRPr lang="en-US" altLang="zh-CN" b="1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……</a:t>
            </a:r>
            <a:endParaRPr lang="en-US" altLang="zh-CN" b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521221" name="标题 521220"/>
          <p:cNvSpPr>
            <a:spLocks noGrp="1"/>
          </p:cNvSpPr>
          <p:nvPr/>
        </p:nvSpPr>
        <p:spPr>
          <a:xfrm>
            <a:off x="568325" y="512763"/>
            <a:ext cx="8229600" cy="633412"/>
          </a:xfrm>
          <a:noFill/>
          <a:ln>
            <a:noFill/>
          </a:ln>
        </p:spPr>
        <p:txBody>
          <a:bodyPr>
            <a:scene3d>
              <a:camera prst="orthographicFront"/>
              <a:lightRig rig="threePt" dir="t"/>
            </a:scene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链接路径</a:t>
            </a:r>
            <a:r>
              <a:rPr lang="zh-CN" alt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endParaRPr lang="zh-CN" altLang="en-US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21226" name="文本占位符 521225"/>
          <p:cNvSpPr>
            <a:spLocks noGrp="1"/>
          </p:cNvSpPr>
          <p:nvPr/>
        </p:nvSpPr>
        <p:spPr>
          <a:xfrm>
            <a:off x="579438" y="1362075"/>
            <a:ext cx="7931150" cy="524827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相对地址：相对于当前目录的地址，常用</a:t>
            </a:r>
            <a:endParaRPr lang="zh-CN" altLang="en-US" dirty="0"/>
          </a:p>
          <a:p>
            <a:pPr>
              <a:buNone/>
            </a:pPr>
            <a:r>
              <a:rPr lang="zh-CN" altLang="en-US" sz="2400" dirty="0"/>
              <a:t>    </a:t>
            </a:r>
            <a:endParaRPr lang="zh-CN" altLang="en-US" dirty="0"/>
          </a:p>
          <a:p>
            <a:r>
              <a:rPr lang="zh-CN" altLang="en-US" dirty="0"/>
              <a:t>绝对地址：指向目标地址的完整描述 ，少用</a:t>
            </a:r>
            <a:endParaRPr lang="zh-CN" altLang="en-US" dirty="0"/>
          </a:p>
          <a:p>
            <a:pPr>
              <a:buNone/>
            </a:pPr>
            <a:r>
              <a:rPr lang="zh-CN" altLang="en-US" dirty="0"/>
              <a:t>     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21230" name="图片 5212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575" y="3665538"/>
            <a:ext cx="2879725" cy="12779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1231" name="图片 521230"/>
          <p:cNvPicPr>
            <a:picLocks noChangeAspect="1"/>
          </p:cNvPicPr>
          <p:nvPr/>
        </p:nvPicPr>
        <p:blipFill>
          <a:blip r:embed="rId4"/>
          <a:srcRect b="4385"/>
          <a:stretch>
            <a:fillRect/>
          </a:stretch>
        </p:blipFill>
        <p:spPr>
          <a:xfrm>
            <a:off x="652463" y="5065713"/>
            <a:ext cx="6119812" cy="15525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521227" name="圆角矩形标注 521226"/>
          <p:cNvSpPr/>
          <p:nvPr/>
        </p:nvSpPr>
        <p:spPr>
          <a:xfrm>
            <a:off x="4395788" y="5959475"/>
            <a:ext cx="1728787" cy="712886"/>
          </a:xfrm>
          <a:prstGeom prst="wedgeRoundRectCallout">
            <a:avLst>
              <a:gd name="adj1" fmla="val -137694"/>
              <a:gd name="adj2" fmla="val 8352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  <a:effectLst>
            <a:outerShdw dist="53882" dir="2699999" algn="ctr" rotWithShape="0">
              <a:schemeClr val="bg2">
                <a:alpha val="50000"/>
              </a:schemeClr>
            </a:outerShdw>
          </a:effectLst>
        </p:spPr>
        <p:txBody>
          <a:bodyPr anchor="t" anchorCtr="1">
            <a:spAutoFit/>
          </a:bodyPr>
          <a:p>
            <a:pPr algn="l">
              <a:buClrTx/>
            </a:pPr>
            <a:r>
              <a:rPr lang="zh-CN" altLang="en-US" b="1" dirty="0">
                <a:latin typeface="Arial" panose="020B0604020202020204" pitchFamily="34" charset="0"/>
                <a:ea typeface="黑体" panose="02010609060101010101" charset="-122"/>
              </a:rPr>
              <a:t>上级目录：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../</a:t>
            </a:r>
            <a:endParaRPr lang="en-US" altLang="zh-CN" b="1">
              <a:latin typeface="Arial" panose="020B0604020202020204" pitchFamily="34" charset="0"/>
              <a:ea typeface="黑体" panose="02010609060101010101" charset="-122"/>
            </a:endParaRPr>
          </a:p>
          <a:p>
            <a:pPr algn="l">
              <a:buClrTx/>
            </a:pPr>
            <a:endParaRPr lang="zh-CN" altLang="en-US" b="1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521232" name="圆角矩形标注 521231"/>
          <p:cNvSpPr/>
          <p:nvPr/>
        </p:nvSpPr>
        <p:spPr>
          <a:xfrm>
            <a:off x="3819525" y="4745038"/>
            <a:ext cx="1728788" cy="712886"/>
          </a:xfrm>
          <a:prstGeom prst="wedgeRoundRectCallout">
            <a:avLst>
              <a:gd name="adj1" fmla="val -120981"/>
              <a:gd name="adj2" fmla="val 101944"/>
              <a:gd name="adj3" fmla="val 16667"/>
            </a:avLst>
          </a:prstGeom>
          <a:gradFill rotWithShape="1">
            <a:gsLst>
              <a:gs pos="0">
                <a:srgbClr val="FFFF99"/>
              </a:gs>
              <a:gs pos="100000">
                <a:srgbClr val="FFFF99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  <a:effectLst>
            <a:outerShdw dist="53882" dir="2699999" algn="ctr" rotWithShape="0">
              <a:schemeClr val="bg2">
                <a:alpha val="50000"/>
              </a:schemeClr>
            </a:outerShdw>
          </a:effectLst>
        </p:spPr>
        <p:txBody>
          <a:bodyPr anchor="t" anchorCtr="1">
            <a:spAutoFit/>
          </a:bodyPr>
          <a:p>
            <a:pPr algn="l">
              <a:buClrTx/>
            </a:pPr>
            <a:r>
              <a:rPr lang="zh-CN" altLang="en-US" b="1" dirty="0">
                <a:latin typeface="Arial" panose="020B0604020202020204" pitchFamily="34" charset="0"/>
                <a:ea typeface="黑体" panose="02010609060101010101" charset="-122"/>
              </a:rPr>
              <a:t>上上级目录：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../../</a:t>
            </a:r>
            <a:endParaRPr lang="zh-CN" altLang="en-US" b="1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521233" name="圆角矩形 521232"/>
          <p:cNvSpPr/>
          <p:nvPr/>
        </p:nvSpPr>
        <p:spPr>
          <a:xfrm>
            <a:off x="1011238" y="2873375"/>
            <a:ext cx="6838950" cy="71444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>
            <a:spAutoFit/>
          </a:bodyPr>
          <a:p>
            <a:pPr lvl="1" algn="l">
              <a:buClrTx/>
            </a:pP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&lt;a </a:t>
            </a:r>
            <a:r>
              <a:rPr lang="en-US" altLang="zh-CN" sz="1800" b="1" err="1">
                <a:latin typeface="Arial" panose="020B0604020202020204" pitchFamily="34" charset="0"/>
                <a:ea typeface="黑体" panose="02010609060101010101" charset="-122"/>
              </a:rPr>
              <a:t>href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="/</a:t>
            </a:r>
            <a:r>
              <a:rPr lang="en-US" altLang="zh-CN" sz="1800" b="1" err="1">
                <a:latin typeface="Arial" panose="020B0604020202020204" pitchFamily="34" charset="0"/>
                <a:ea typeface="黑体" panose="02010609060101010101" charset="-122"/>
              </a:rPr>
              <a:t>memAdmin/login/login.htm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"&gt;</a:t>
            </a:r>
            <a:r>
              <a:rPr lang="zh-CN" altLang="en-US" sz="1800" b="1" dirty="0">
                <a:latin typeface="Arial" panose="020B0604020202020204" pitchFamily="34" charset="0"/>
                <a:ea typeface="黑体" panose="02010609060101010101" charset="-122"/>
              </a:rPr>
              <a:t>登录</a:t>
            </a:r>
            <a:r>
              <a:rPr lang="en-US" altLang="zh-CN" sz="1800" b="1">
                <a:latin typeface="Arial" panose="020B0604020202020204" pitchFamily="34" charset="0"/>
                <a:ea typeface="黑体" panose="02010609060101010101" charset="-122"/>
              </a:rPr>
              <a:t>&lt;/a&gt;</a:t>
            </a:r>
            <a:endParaRPr lang="zh-CN" altLang="pt-BR" sz="1800" b="1" dirty="0">
              <a:latin typeface="Arial" panose="020B0604020202020204" pitchFamily="34" charset="0"/>
              <a:ea typeface="黑体" panose="02010609060101010101" charset="-122"/>
            </a:endParaRPr>
          </a:p>
          <a:p>
            <a:pPr lvl="1" algn="l">
              <a:buClrTx/>
            </a:pPr>
            <a:r>
              <a:rPr lang="pt-BR" altLang="zh-CN" sz="1800" b="1" dirty="0">
                <a:latin typeface="Arial" panose="020B0604020202020204" pitchFamily="34" charset="0"/>
                <a:ea typeface="黑体" panose="02010609060101010101" charset="-122"/>
              </a:rPr>
              <a:t>&lt;a href="http://www.sohu.com"&gt;</a:t>
            </a:r>
            <a:r>
              <a:rPr lang="zh-CN" altLang="pt-BR" sz="1800" b="1" dirty="0">
                <a:latin typeface="Arial" panose="020B0604020202020204" pitchFamily="34" charset="0"/>
                <a:ea typeface="黑体" panose="02010609060101010101" charset="-122"/>
              </a:rPr>
              <a:t>搜狐</a:t>
            </a:r>
            <a:r>
              <a:rPr lang="pt-BR" altLang="zh-CN" sz="1800" b="1" dirty="0">
                <a:latin typeface="Arial" panose="020B0604020202020204" pitchFamily="34" charset="0"/>
                <a:ea typeface="黑体" panose="02010609060101010101" charset="-122"/>
              </a:rPr>
              <a:t>&lt;/a&gt;</a:t>
            </a:r>
            <a:endParaRPr lang="zh-CN" altLang="en-US" sz="1800" b="1" dirty="0">
              <a:latin typeface="Arial" panose="020B0604020202020204" pitchFamily="34" charset="0"/>
              <a:ea typeface="黑体" panose="02010609060101010101" charset="-122"/>
            </a:endParaRPr>
          </a:p>
        </p:txBody>
      </p:sp>
      <p:sp>
        <p:nvSpPr>
          <p:cNvPr id="521234" name="圆角矩形 521233"/>
          <p:cNvSpPr/>
          <p:nvPr/>
        </p:nvSpPr>
        <p:spPr>
          <a:xfrm>
            <a:off x="1082675" y="1890713"/>
            <a:ext cx="4953000" cy="407976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CFFFF"/>
              </a:gs>
              <a:gs pos="100000">
                <a:srgbClr val="CCFFFF">
                  <a:gamma/>
                  <a:tint val="0"/>
                  <a:invGamma/>
                </a:srgbClr>
              </a:gs>
            </a:gsLst>
            <a:lin ang="5400000" scaled="1"/>
            <a:tileRect/>
          </a:gradFill>
          <a:ln w="9525" cap="flat" cmpd="sng">
            <a:solidFill>
              <a:srgbClr val="008080"/>
            </a:solidFill>
            <a:prstDash val="solid"/>
            <a:headEnd type="none" w="med" len="med"/>
            <a:tailEnd type="none" w="med" len="med"/>
          </a:ln>
        </p:spPr>
        <p:txBody>
          <a:bodyPr>
            <a:spAutoFit/>
          </a:bodyPr>
          <a:p>
            <a:pPr algn="l">
              <a:buClrTx/>
            </a:pP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&lt;a </a:t>
            </a:r>
            <a:r>
              <a:rPr lang="en-US" altLang="zh-CN" b="1" err="1">
                <a:latin typeface="Arial" panose="020B0604020202020204" pitchFamily="34" charset="0"/>
                <a:ea typeface="黑体" panose="02010609060101010101" charset="-122"/>
              </a:rPr>
              <a:t>href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="login/</a:t>
            </a:r>
            <a:r>
              <a:rPr lang="en-US" altLang="zh-CN" b="1" err="1">
                <a:latin typeface="Arial" panose="020B0604020202020204" pitchFamily="34" charset="0"/>
                <a:ea typeface="黑体" panose="02010609060101010101" charset="-122"/>
              </a:rPr>
              <a:t>login.htm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"&gt;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charset="-122"/>
              </a:rPr>
              <a:t>登录</a:t>
            </a:r>
            <a:r>
              <a:rPr lang="en-US" altLang="zh-CN" b="1">
                <a:latin typeface="Arial" panose="020B0604020202020204" pitchFamily="34" charset="0"/>
                <a:ea typeface="黑体" panose="02010609060101010101" charset="-122"/>
              </a:rPr>
              <a:t>&lt;/a&gt;</a:t>
            </a:r>
            <a:endParaRPr lang="en-US" altLang="zh-CN" b="1">
              <a:latin typeface="Arial" panose="020B0604020202020204" pitchFamily="34" charset="0"/>
              <a:ea typeface="黑体" panose="02010609060101010101" charset="-122"/>
            </a:endParaRPr>
          </a:p>
        </p:txBody>
      </p:sp>
      <p:pic>
        <p:nvPicPr>
          <p:cNvPr id="521239" name="图片 521238" descr="示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25" y="3449638"/>
            <a:ext cx="917575" cy="688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2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2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2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227" grpId="0" bldLvl="0" animBg="1"/>
      <p:bldP spid="52123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" y="11430"/>
            <a:ext cx="12268200" cy="690086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17140" y="2950845"/>
            <a:ext cx="6859905" cy="102298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学生练习</a:t>
            </a:r>
            <a:endParaRPr lang="zh-CN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tags/tag1.xml><?xml version="1.0" encoding="utf-8"?>
<p:tagLst xmlns:p="http://schemas.openxmlformats.org/presentationml/2006/main">
  <p:tag name="NORDRI TOOLS WATERMARK" val="u5v3fhvd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MH" val="20150429103103"/>
  <p:tag name="MH_LIBRARY" val="CONTENTS"/>
  <p:tag name="MH_TYPE" val="ENTRY"/>
  <p:tag name="ID" val="547112"/>
  <p:tag name="MH_ORDER" val="1"/>
  <p:tag name="KSO_WM_UNIT_TYPE" val="l_h_f"/>
  <p:tag name="KSO_WM_UNIT_INDEX" val="1_1_1"/>
  <p:tag name="KSO_WM_UNIT_ID" val="custom114_8*l_h_f*1_1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14"/>
  <p:tag name="MH" val="20150429103103"/>
  <p:tag name="MH_LIBRARY" val="CONTENTS"/>
  <p:tag name="MH_TYPE" val="ENTRY"/>
  <p:tag name="ID" val="547112"/>
  <p:tag name="MH_ORDER" val="1"/>
  <p:tag name="KSO_WM_UNIT_TYPE" val="l_h_f"/>
  <p:tag name="KSO_WM_UNIT_INDEX" val="1_1_1"/>
  <p:tag name="KSO_WM_UNIT_ID" val="custom114_8*l_h_f*1_1_1"/>
  <p:tag name="KSO_WM_UNIT_CLEAR" val="1"/>
  <p:tag name="KSO_WM_UNIT_LAYERLEVEL" val="1_1_1"/>
  <p:tag name="KSO_WM_UNIT_VALUE" val="15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commondata" val="eyJoZGlkIjoiNjY5ZWUyNzgyN2E4NWRlMDcxZTA1MjQ0NzkwNzU3MjQifQ=="/>
</p:tagLst>
</file>

<file path=ppt/theme/theme1.xml><?xml version="1.0" encoding="utf-8"?>
<a:theme xmlns:a="http://schemas.openxmlformats.org/drawingml/2006/main" name="Office 主题">
  <a:themeElements>
    <a:clrScheme name="自定义 16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027584"/>
      </a:accent4>
      <a:accent5>
        <a:srgbClr val="FFC000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2D050"/>
        </a:solidFill>
      </a:spPr>
      <a:bodyPr wrap="square" rtlCol="0" anchor="ctr">
        <a:spAutoFit/>
      </a:bodyPr>
      <a:lstStyle>
        <a:defPPr algn="ctr" latinLnBrk="1">
          <a:defRPr sz="2000" i="0" smtClean="0">
            <a:solidFill>
              <a:schemeClr val="bg1"/>
            </a:solidFill>
            <a:effectLst/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2126</Words>
  <Application>WPS 演示</Application>
  <PresentationFormat>宽屏</PresentationFormat>
  <Paragraphs>309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Segoe UI Light</vt:lpstr>
      <vt:lpstr>Levenim MT</vt:lpstr>
      <vt:lpstr>Yu Gothic UI</vt:lpstr>
      <vt:lpstr>Times New Roman</vt:lpstr>
      <vt:lpstr>黑体</vt:lpstr>
      <vt:lpstr>Calibri</vt:lpstr>
      <vt:lpstr>Arial Unicode MS</vt:lpstr>
      <vt:lpstr>楷体_GB2312</vt:lpstr>
      <vt:lpstr>新宋体</vt:lpstr>
      <vt:lpstr>Calibri Light</vt:lpstr>
      <vt:lpstr>Trebuchet MS</vt:lpstr>
      <vt:lpstr>Office 主题</vt:lpstr>
      <vt:lpstr>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星光</cp:lastModifiedBy>
  <cp:revision>172</cp:revision>
  <dcterms:created xsi:type="dcterms:W3CDTF">2015-07-31T01:43:00Z</dcterms:created>
  <dcterms:modified xsi:type="dcterms:W3CDTF">2025-10-16T14:04:01Z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2052-12.1.0.22529</vt:lpwstr>
  </property>
  <property fmtid="{D5CDD505-2E9C-101B-9397-08002B2CF9AE}" pid="3" name="ICV">
    <vt:lpwstr>95163E722BCB4123962CA22D9C18AAFB_12</vt:lpwstr>
  </property>
</Properties>
</file>